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62" r:id="rId4"/>
    <p:sldId id="273" r:id="rId5"/>
    <p:sldId id="257" r:id="rId6"/>
    <p:sldId id="263" r:id="rId7"/>
    <p:sldId id="260" r:id="rId8"/>
    <p:sldId id="275" r:id="rId9"/>
    <p:sldId id="272" r:id="rId10"/>
    <p:sldId id="264" r:id="rId11"/>
    <p:sldId id="267" r:id="rId12"/>
    <p:sldId id="277" r:id="rId13"/>
    <p:sldId id="274" r:id="rId14"/>
    <p:sldId id="278" r:id="rId15"/>
    <p:sldId id="265" r:id="rId16"/>
    <p:sldId id="276" r:id="rId17"/>
    <p:sldId id="271" r:id="rId18"/>
    <p:sldId id="266" r:id="rId19"/>
    <p:sldId id="268" r:id="rId20"/>
    <p:sldId id="26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drey" initials="A" lastIdx="1" clrIdx="0">
    <p:extLst>
      <p:ext uri="{19B8F6BF-5375-455C-9EA6-DF929625EA0E}">
        <p15:presenceInfo xmlns:p15="http://schemas.microsoft.com/office/powerpoint/2012/main" userId="2aed4a6696ecae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71548" autoAdjust="0"/>
  </p:normalViewPr>
  <p:slideViewPr>
    <p:cSldViewPr snapToGrid="0">
      <p:cViewPr varScale="1">
        <p:scale>
          <a:sx n="69" d="100"/>
          <a:sy n="69" d="100"/>
        </p:scale>
        <p:origin x="992"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D4DC3-E27D-41B9-8533-057A7991BB21}"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EDC89-1019-4216-9AC7-E06BBD1A99E1}" type="slidenum">
              <a:rPr lang="en-US" smtClean="0"/>
              <a:t>‹#›</a:t>
            </a:fld>
            <a:endParaRPr lang="en-US"/>
          </a:p>
        </p:txBody>
      </p:sp>
    </p:spTree>
    <p:extLst>
      <p:ext uri="{BB962C8B-B14F-4D97-AF65-F5344CB8AC3E}">
        <p14:creationId xmlns:p14="http://schemas.microsoft.com/office/powerpoint/2010/main" val="361156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strong partnership between the University of Duhok Center for Peace and Conflict Resolution Studies (CPCRS) of the Kurdistan Region of Iraq and New York University Peace Research and Education Program (PREP) has developed through coordinated education programs for faculty including Masters in Peace and Conflict Resolution Studies and facilitation trainings, large scale youth training programs, and most recently, a training program in Peace and Conflict Resolution for faculty from the University of Mosul. </a:t>
            </a:r>
          </a:p>
          <a:p>
            <a:r>
              <a:rPr lang="en-US" sz="1200" kern="1200" dirty="0">
                <a:solidFill>
                  <a:schemeClr val="tx1"/>
                </a:solidFill>
                <a:effectLst/>
                <a:latin typeface="+mn-lt"/>
                <a:ea typeface="+mn-ea"/>
                <a:cs typeface="+mn-cs"/>
              </a:rPr>
              <a:t>This methods presentation will explain how CPCRS and PREP coordinate to build long lasting institutional systems, share knowledge more widely, and seek to support a global community of practice. It will cover lessons learned from transforming M&amp;E systems in conflict zones into institutional learning systems that understand and integrate lessons learned into future programming and seek ways to share lessons learned with international development and academic communities. </a:t>
            </a:r>
          </a:p>
          <a:p>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83EDC89-1019-4216-9AC7-E06BBD1A99E1}" type="slidenum">
              <a:rPr lang="en-US" smtClean="0"/>
              <a:t>1</a:t>
            </a:fld>
            <a:endParaRPr lang="en-US"/>
          </a:p>
        </p:txBody>
      </p:sp>
    </p:spTree>
    <p:extLst>
      <p:ext uri="{BB962C8B-B14F-4D97-AF65-F5344CB8AC3E}">
        <p14:creationId xmlns:p14="http://schemas.microsoft.com/office/powerpoint/2010/main" val="1210972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UoM Student Workshop</a:t>
            </a:r>
          </a:p>
        </p:txBody>
      </p:sp>
      <p:sp>
        <p:nvSpPr>
          <p:cNvPr id="4" name="Slide Number Placeholder 3"/>
          <p:cNvSpPr>
            <a:spLocks noGrp="1"/>
          </p:cNvSpPr>
          <p:nvPr>
            <p:ph type="sldNum" sz="quarter" idx="5"/>
          </p:nvPr>
        </p:nvSpPr>
        <p:spPr/>
        <p:txBody>
          <a:bodyPr/>
          <a:lstStyle/>
          <a:p>
            <a:fld id="{383EDC89-1019-4216-9AC7-E06BBD1A99E1}" type="slidenum">
              <a:rPr lang="en-US" smtClean="0"/>
              <a:t>14</a:t>
            </a:fld>
            <a:endParaRPr lang="en-US"/>
          </a:p>
        </p:txBody>
      </p:sp>
    </p:spTree>
    <p:extLst>
      <p:ext uri="{BB962C8B-B14F-4D97-AF65-F5344CB8AC3E}">
        <p14:creationId xmlns:p14="http://schemas.microsoft.com/office/powerpoint/2010/main" val="314866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Erbil Migration Conference </a:t>
            </a:r>
          </a:p>
        </p:txBody>
      </p:sp>
      <p:sp>
        <p:nvSpPr>
          <p:cNvPr id="4" name="Slide Number Placeholder 3"/>
          <p:cNvSpPr>
            <a:spLocks noGrp="1"/>
          </p:cNvSpPr>
          <p:nvPr>
            <p:ph type="sldNum" sz="quarter" idx="5"/>
          </p:nvPr>
        </p:nvSpPr>
        <p:spPr/>
        <p:txBody>
          <a:bodyPr/>
          <a:lstStyle/>
          <a:p>
            <a:fld id="{383EDC89-1019-4216-9AC7-E06BBD1A99E1}" type="slidenum">
              <a:rPr lang="en-US" smtClean="0"/>
              <a:t>16</a:t>
            </a:fld>
            <a:endParaRPr lang="en-US"/>
          </a:p>
        </p:txBody>
      </p:sp>
    </p:spTree>
    <p:extLst>
      <p:ext uri="{BB962C8B-B14F-4D97-AF65-F5344CB8AC3E}">
        <p14:creationId xmlns:p14="http://schemas.microsoft.com/office/powerpoint/2010/main" val="2592244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EDC89-1019-4216-9AC7-E06BBD1A99E1}" type="slidenum">
              <a:rPr lang="en-US" smtClean="0"/>
              <a:t>17</a:t>
            </a:fld>
            <a:endParaRPr lang="en-US"/>
          </a:p>
        </p:txBody>
      </p:sp>
    </p:spTree>
    <p:extLst>
      <p:ext uri="{BB962C8B-B14F-4D97-AF65-F5344CB8AC3E}">
        <p14:creationId xmlns:p14="http://schemas.microsoft.com/office/powerpoint/2010/main" val="8935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success and data failure- either way make the most of it! </a:t>
            </a:r>
          </a:p>
          <a:p>
            <a:r>
              <a:rPr lang="en-US" dirty="0"/>
              <a:t>Triangulation and conversation </a:t>
            </a:r>
          </a:p>
          <a:p>
            <a:r>
              <a:rPr lang="en-US" dirty="0"/>
              <a:t>Begin, begin, and begin new again </a:t>
            </a:r>
          </a:p>
          <a:p>
            <a:r>
              <a:rPr lang="en-US" dirty="0"/>
              <a:t>Feedback solicitation </a:t>
            </a:r>
          </a:p>
          <a:p>
            <a:endParaRPr lang="en-US" dirty="0"/>
          </a:p>
        </p:txBody>
      </p:sp>
      <p:sp>
        <p:nvSpPr>
          <p:cNvPr id="4" name="Slide Number Placeholder 3"/>
          <p:cNvSpPr>
            <a:spLocks noGrp="1"/>
          </p:cNvSpPr>
          <p:nvPr>
            <p:ph type="sldNum" sz="quarter" idx="5"/>
          </p:nvPr>
        </p:nvSpPr>
        <p:spPr/>
        <p:txBody>
          <a:bodyPr/>
          <a:lstStyle/>
          <a:p>
            <a:fld id="{383EDC89-1019-4216-9AC7-E06BBD1A99E1}" type="slidenum">
              <a:rPr lang="en-US" smtClean="0"/>
              <a:t>18</a:t>
            </a:fld>
            <a:endParaRPr lang="en-US"/>
          </a:p>
        </p:txBody>
      </p:sp>
    </p:spTree>
    <p:extLst>
      <p:ext uri="{BB962C8B-B14F-4D97-AF65-F5344CB8AC3E}">
        <p14:creationId xmlns:p14="http://schemas.microsoft.com/office/powerpoint/2010/main" val="142832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EDC89-1019-4216-9AC7-E06BBD1A99E1}" type="slidenum">
              <a:rPr lang="en-US" smtClean="0"/>
              <a:t>21</a:t>
            </a:fld>
            <a:endParaRPr lang="en-US"/>
          </a:p>
        </p:txBody>
      </p:sp>
    </p:spTree>
    <p:extLst>
      <p:ext uri="{BB962C8B-B14F-4D97-AF65-F5344CB8AC3E}">
        <p14:creationId xmlns:p14="http://schemas.microsoft.com/office/powerpoint/2010/main" val="94685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EDC89-1019-4216-9AC7-E06BBD1A99E1}" type="slidenum">
              <a:rPr lang="en-US" smtClean="0"/>
              <a:t>2</a:t>
            </a:fld>
            <a:endParaRPr lang="en-US"/>
          </a:p>
        </p:txBody>
      </p:sp>
    </p:spTree>
    <p:extLst>
      <p:ext uri="{BB962C8B-B14F-4D97-AF65-F5344CB8AC3E}">
        <p14:creationId xmlns:p14="http://schemas.microsoft.com/office/powerpoint/2010/main" val="210313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I want to provide some history of the NYU-</a:t>
            </a:r>
            <a:r>
              <a:rPr lang="en-US" sz="1200" kern="1200" dirty="0" err="1">
                <a:solidFill>
                  <a:schemeClr val="tx1"/>
                </a:solidFill>
                <a:effectLst/>
                <a:latin typeface="+mn-lt"/>
                <a:ea typeface="+mn-ea"/>
                <a:cs typeface="+mn-cs"/>
              </a:rPr>
              <a:t>UoD</a:t>
            </a:r>
            <a:r>
              <a:rPr lang="en-US" sz="1200" kern="1200" dirty="0">
                <a:solidFill>
                  <a:schemeClr val="tx1"/>
                </a:solidFill>
                <a:effectLst/>
                <a:latin typeface="+mn-lt"/>
                <a:ea typeface="+mn-ea"/>
                <a:cs typeface="+mn-cs"/>
              </a:rPr>
              <a:t> partnership and map the actors in some of the completed projects to explain input and activity flows and relationship development.  Then I’d like to discuss the ways that we have sought to mobilize our data, the avenues we have chosen for mobilizing the data we have generated, the benefits and challenges of walking the line between programmatic and academic peacebuilding work, and our efforts to pivot from program-specific M&amp;E into institutional learning programs. </a:t>
            </a:r>
          </a:p>
          <a:p>
            <a:r>
              <a:rPr lang="en-US" dirty="0"/>
              <a:t> </a:t>
            </a:r>
          </a:p>
          <a:p>
            <a:r>
              <a:rPr lang="en-US" dirty="0"/>
              <a:t>** Clarify the data (qualitative and small samples) </a:t>
            </a:r>
          </a:p>
        </p:txBody>
      </p:sp>
      <p:sp>
        <p:nvSpPr>
          <p:cNvPr id="4" name="Slide Number Placeholder 3"/>
          <p:cNvSpPr>
            <a:spLocks noGrp="1"/>
          </p:cNvSpPr>
          <p:nvPr>
            <p:ph type="sldNum" sz="quarter" idx="5"/>
          </p:nvPr>
        </p:nvSpPr>
        <p:spPr/>
        <p:txBody>
          <a:bodyPr/>
          <a:lstStyle/>
          <a:p>
            <a:fld id="{383EDC89-1019-4216-9AC7-E06BBD1A99E1}" type="slidenum">
              <a:rPr lang="en-US" smtClean="0"/>
              <a:t>3</a:t>
            </a:fld>
            <a:endParaRPr lang="en-US"/>
          </a:p>
        </p:txBody>
      </p:sp>
    </p:spTree>
    <p:extLst>
      <p:ext uri="{BB962C8B-B14F-4D97-AF65-F5344CB8AC3E}">
        <p14:creationId xmlns:p14="http://schemas.microsoft.com/office/powerpoint/2010/main" val="32176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What work have we done? </a:t>
            </a:r>
          </a:p>
          <a:p>
            <a:pPr lvl="1"/>
            <a:r>
              <a:rPr lang="en-US" dirty="0"/>
              <a:t>Community Peace Education (US Ambassador’s Fund): youth workshops and events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Improving Social Cohesion (UNDP): Roundtable research, peace clubs in IDP camps, peace skills trainings, establish social media monitoring and messaging, </a:t>
            </a:r>
            <a:r>
              <a:rPr lang="en-US" dirty="0" err="1"/>
              <a:t>Domiz</a:t>
            </a:r>
            <a:r>
              <a:rPr lang="en-US" dirty="0"/>
              <a:t> Refugee camp certificate in peacebuilding </a:t>
            </a:r>
          </a:p>
          <a:p>
            <a:pPr lvl="1"/>
            <a:endParaRPr lang="en-US" dirty="0"/>
          </a:p>
          <a:p>
            <a:pPr lvl="1"/>
            <a:r>
              <a:rPr lang="en-US" dirty="0"/>
              <a:t>Building Social Cohesion (UNDP): Peace skills training for University of Mosul and University of Duhok faculty; youth conflict transformation training, </a:t>
            </a:r>
          </a:p>
          <a:p>
            <a:endParaRPr lang="en-US" dirty="0"/>
          </a:p>
        </p:txBody>
      </p:sp>
      <p:sp>
        <p:nvSpPr>
          <p:cNvPr id="4" name="Slide Number Placeholder 3"/>
          <p:cNvSpPr>
            <a:spLocks noGrp="1"/>
          </p:cNvSpPr>
          <p:nvPr>
            <p:ph type="sldNum" sz="quarter" idx="5"/>
          </p:nvPr>
        </p:nvSpPr>
        <p:spPr/>
        <p:txBody>
          <a:bodyPr/>
          <a:lstStyle/>
          <a:p>
            <a:fld id="{383EDC89-1019-4216-9AC7-E06BBD1A99E1}" type="slidenum">
              <a:rPr lang="en-US" smtClean="0"/>
              <a:t>5</a:t>
            </a:fld>
            <a:endParaRPr lang="en-US"/>
          </a:p>
        </p:txBody>
      </p:sp>
    </p:spTree>
    <p:extLst>
      <p:ext uri="{BB962C8B-B14F-4D97-AF65-F5344CB8AC3E}">
        <p14:creationId xmlns:p14="http://schemas.microsoft.com/office/powerpoint/2010/main" val="2487220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Donors provide funding and programmatic oversight </a:t>
            </a:r>
          </a:p>
          <a:p>
            <a:pPr rtl="0"/>
            <a:r>
              <a:rPr lang="en-US" sz="1200" b="0" i="0" u="none" strike="noStrike" kern="1200" dirty="0">
                <a:solidFill>
                  <a:schemeClr val="tx1"/>
                </a:solidFill>
                <a:effectLst/>
                <a:latin typeface="+mn-lt"/>
                <a:ea typeface="+mn-ea"/>
                <a:cs typeface="+mn-cs"/>
              </a:rPr>
              <a:t>NYU provides financial oversight, international staff, and academic consulting </a:t>
            </a:r>
            <a:endParaRPr lang="en-US" b="0" dirty="0">
              <a:effectLst/>
            </a:endParaRPr>
          </a:p>
          <a:p>
            <a:pPr rtl="0"/>
            <a:br>
              <a:rPr lang="en-US" dirty="0"/>
            </a:br>
            <a:r>
              <a:rPr lang="en-US" sz="1200" b="0" i="0" u="none" strike="noStrike" kern="1200" dirty="0" err="1">
                <a:solidFill>
                  <a:schemeClr val="tx1"/>
                </a:solidFill>
                <a:effectLst/>
                <a:latin typeface="+mn-lt"/>
                <a:ea typeface="+mn-ea"/>
                <a:cs typeface="+mn-cs"/>
              </a:rPr>
              <a:t>UoD</a:t>
            </a:r>
            <a:r>
              <a:rPr lang="en-US" sz="1200" b="0" i="0" u="none" strike="noStrike" kern="1200" dirty="0">
                <a:solidFill>
                  <a:schemeClr val="tx1"/>
                </a:solidFill>
                <a:effectLst/>
                <a:latin typeface="+mn-lt"/>
                <a:ea typeface="+mn-ea"/>
                <a:cs typeface="+mn-cs"/>
              </a:rPr>
              <a:t> implements the project and provides expertise in local context, local facilitators, facilities, logistical coordination, contextualization of international materials and trainers </a:t>
            </a:r>
            <a:endParaRPr lang="en-US" b="0" dirty="0">
              <a:effectLst/>
            </a:endParaRPr>
          </a:p>
          <a:p>
            <a:pPr rtl="0"/>
            <a:br>
              <a:rPr lang="en-US" dirty="0"/>
            </a:br>
            <a:r>
              <a:rPr lang="en-US" sz="1200" b="0" i="0" u="none" strike="noStrike" kern="1200" dirty="0">
                <a:solidFill>
                  <a:schemeClr val="tx1"/>
                </a:solidFill>
                <a:effectLst/>
                <a:latin typeface="+mn-lt"/>
                <a:ea typeface="+mn-ea"/>
                <a:cs typeface="+mn-cs"/>
              </a:rPr>
              <a:t>As participants and beneficiaries, youth and community members both participate in activities and provide feedback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83EDC89-1019-4216-9AC7-E06BBD1A99E1}" type="slidenum">
              <a:rPr lang="en-US" smtClean="0"/>
              <a:t>7</a:t>
            </a:fld>
            <a:endParaRPr lang="en-US"/>
          </a:p>
        </p:txBody>
      </p:sp>
    </p:spTree>
    <p:extLst>
      <p:ext uri="{BB962C8B-B14F-4D97-AF65-F5344CB8AC3E}">
        <p14:creationId xmlns:p14="http://schemas.microsoft.com/office/powerpoint/2010/main" val="28821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CPE </a:t>
            </a:r>
            <a:r>
              <a:rPr lang="en-US" dirty="0" err="1"/>
              <a:t>Chamiskho</a:t>
            </a:r>
            <a:endParaRPr lang="en-US" dirty="0"/>
          </a:p>
        </p:txBody>
      </p:sp>
      <p:sp>
        <p:nvSpPr>
          <p:cNvPr id="4" name="Slide Number Placeholder 3"/>
          <p:cNvSpPr>
            <a:spLocks noGrp="1"/>
          </p:cNvSpPr>
          <p:nvPr>
            <p:ph type="sldNum" sz="quarter" idx="5"/>
          </p:nvPr>
        </p:nvSpPr>
        <p:spPr/>
        <p:txBody>
          <a:bodyPr/>
          <a:lstStyle/>
          <a:p>
            <a:fld id="{383EDC89-1019-4216-9AC7-E06BBD1A99E1}" type="slidenum">
              <a:rPr lang="en-US" smtClean="0"/>
              <a:t>8</a:t>
            </a:fld>
            <a:endParaRPr lang="en-US"/>
          </a:p>
        </p:txBody>
      </p:sp>
    </p:spTree>
    <p:extLst>
      <p:ext uri="{BB962C8B-B14F-4D97-AF65-F5344CB8AC3E}">
        <p14:creationId xmlns:p14="http://schemas.microsoft.com/office/powerpoint/2010/main" val="319797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Roundtable- Duhok </a:t>
            </a:r>
          </a:p>
        </p:txBody>
      </p:sp>
      <p:sp>
        <p:nvSpPr>
          <p:cNvPr id="4" name="Slide Number Placeholder 3"/>
          <p:cNvSpPr>
            <a:spLocks noGrp="1"/>
          </p:cNvSpPr>
          <p:nvPr>
            <p:ph type="sldNum" sz="quarter" idx="5"/>
          </p:nvPr>
        </p:nvSpPr>
        <p:spPr/>
        <p:txBody>
          <a:bodyPr/>
          <a:lstStyle/>
          <a:p>
            <a:fld id="{383EDC89-1019-4216-9AC7-E06BBD1A99E1}" type="slidenum">
              <a:rPr lang="en-US" smtClean="0"/>
              <a:t>9</a:t>
            </a:fld>
            <a:endParaRPr lang="en-US"/>
          </a:p>
        </p:txBody>
      </p:sp>
    </p:spTree>
    <p:extLst>
      <p:ext uri="{BB962C8B-B14F-4D97-AF65-F5344CB8AC3E}">
        <p14:creationId xmlns:p14="http://schemas.microsoft.com/office/powerpoint/2010/main" val="322653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EDC89-1019-4216-9AC7-E06BBD1A99E1}" type="slidenum">
              <a:rPr lang="en-US" smtClean="0"/>
              <a:t>10</a:t>
            </a:fld>
            <a:endParaRPr lang="en-US"/>
          </a:p>
        </p:txBody>
      </p:sp>
    </p:spTree>
    <p:extLst>
      <p:ext uri="{BB962C8B-B14F-4D97-AF65-F5344CB8AC3E}">
        <p14:creationId xmlns:p14="http://schemas.microsoft.com/office/powerpoint/2010/main" val="360174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UoM and </a:t>
            </a:r>
            <a:r>
              <a:rPr lang="en-US" dirty="0" err="1"/>
              <a:t>UoD</a:t>
            </a:r>
            <a:r>
              <a:rPr lang="en-US" dirty="0"/>
              <a:t> faculty participants </a:t>
            </a:r>
          </a:p>
        </p:txBody>
      </p:sp>
      <p:sp>
        <p:nvSpPr>
          <p:cNvPr id="4" name="Slide Number Placeholder 3"/>
          <p:cNvSpPr>
            <a:spLocks noGrp="1"/>
          </p:cNvSpPr>
          <p:nvPr>
            <p:ph type="sldNum" sz="quarter" idx="5"/>
          </p:nvPr>
        </p:nvSpPr>
        <p:spPr/>
        <p:txBody>
          <a:bodyPr/>
          <a:lstStyle/>
          <a:p>
            <a:fld id="{383EDC89-1019-4216-9AC7-E06BBD1A99E1}" type="slidenum">
              <a:rPr lang="en-US" smtClean="0"/>
              <a:t>13</a:t>
            </a:fld>
            <a:endParaRPr lang="en-US"/>
          </a:p>
        </p:txBody>
      </p:sp>
    </p:spTree>
    <p:extLst>
      <p:ext uri="{BB962C8B-B14F-4D97-AF65-F5344CB8AC3E}">
        <p14:creationId xmlns:p14="http://schemas.microsoft.com/office/powerpoint/2010/main" val="262747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DA76-C618-4C7A-BC5F-1F7745D814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54BC27-C6E9-40FD-88DC-58361C2227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9FF890-10BF-4DAC-B689-4C185492374C}"/>
              </a:ext>
            </a:extLst>
          </p:cNvPr>
          <p:cNvSpPr>
            <a:spLocks noGrp="1"/>
          </p:cNvSpPr>
          <p:nvPr>
            <p:ph type="dt" sz="half" idx="10"/>
          </p:nvPr>
        </p:nvSpPr>
        <p:spPr/>
        <p:txBody>
          <a:bodyPr/>
          <a:lstStyle/>
          <a:p>
            <a:fld id="{5C64CBC2-14FC-459B-A4FA-EFE4D533B515}" type="datetimeFigureOut">
              <a:rPr lang="en-US" smtClean="0"/>
              <a:t>10/18/2018</a:t>
            </a:fld>
            <a:endParaRPr lang="en-US"/>
          </a:p>
        </p:txBody>
      </p:sp>
      <p:sp>
        <p:nvSpPr>
          <p:cNvPr id="5" name="Footer Placeholder 4">
            <a:extLst>
              <a:ext uri="{FF2B5EF4-FFF2-40B4-BE49-F238E27FC236}">
                <a16:creationId xmlns:a16="http://schemas.microsoft.com/office/drawing/2014/main" id="{90F650DE-3DEC-4747-BD9D-B226F9E67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16921-4A51-45B3-A908-BEB662AEF1CD}"/>
              </a:ext>
            </a:extLst>
          </p:cNvPr>
          <p:cNvSpPr>
            <a:spLocks noGrp="1"/>
          </p:cNvSpPr>
          <p:nvPr>
            <p:ph type="sldNum" sz="quarter" idx="12"/>
          </p:nvPr>
        </p:nvSpPr>
        <p:spPr/>
        <p:txBody>
          <a:bodyPr/>
          <a:lstStyle/>
          <a:p>
            <a:fld id="{104743C5-E4D4-48BE-9031-EBEB132DD0EF}" type="slidenum">
              <a:rPr lang="en-US" smtClean="0"/>
              <a:t>‹#›</a:t>
            </a:fld>
            <a:endParaRPr lang="en-US"/>
          </a:p>
        </p:txBody>
      </p:sp>
    </p:spTree>
    <p:extLst>
      <p:ext uri="{BB962C8B-B14F-4D97-AF65-F5344CB8AC3E}">
        <p14:creationId xmlns:p14="http://schemas.microsoft.com/office/powerpoint/2010/main" val="1031552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1152-17D4-401C-8630-53C33C416C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F9F287-BFC6-4A1B-9825-83C2CE68A9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8A366-D364-4463-8C63-7C32BDF0C6CF}"/>
              </a:ext>
            </a:extLst>
          </p:cNvPr>
          <p:cNvSpPr>
            <a:spLocks noGrp="1"/>
          </p:cNvSpPr>
          <p:nvPr>
            <p:ph type="dt" sz="half" idx="10"/>
          </p:nvPr>
        </p:nvSpPr>
        <p:spPr/>
        <p:txBody>
          <a:bodyPr/>
          <a:lstStyle/>
          <a:p>
            <a:fld id="{5C64CBC2-14FC-459B-A4FA-EFE4D533B515}" type="datetimeFigureOut">
              <a:rPr lang="en-US" smtClean="0"/>
              <a:t>10/18/2018</a:t>
            </a:fld>
            <a:endParaRPr lang="en-US"/>
          </a:p>
        </p:txBody>
      </p:sp>
      <p:sp>
        <p:nvSpPr>
          <p:cNvPr id="5" name="Footer Placeholder 4">
            <a:extLst>
              <a:ext uri="{FF2B5EF4-FFF2-40B4-BE49-F238E27FC236}">
                <a16:creationId xmlns:a16="http://schemas.microsoft.com/office/drawing/2014/main" id="{9E09CD59-39BC-4120-8946-8A484A269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601A8-764E-4A44-9A02-6A022C01A1C5}"/>
              </a:ext>
            </a:extLst>
          </p:cNvPr>
          <p:cNvSpPr>
            <a:spLocks noGrp="1"/>
          </p:cNvSpPr>
          <p:nvPr>
            <p:ph type="sldNum" sz="quarter" idx="12"/>
          </p:nvPr>
        </p:nvSpPr>
        <p:spPr/>
        <p:txBody>
          <a:bodyPr/>
          <a:lstStyle/>
          <a:p>
            <a:fld id="{104743C5-E4D4-48BE-9031-EBEB132DD0EF}" type="slidenum">
              <a:rPr lang="en-US" smtClean="0"/>
              <a:t>‹#›</a:t>
            </a:fld>
            <a:endParaRPr lang="en-US"/>
          </a:p>
        </p:txBody>
      </p:sp>
    </p:spTree>
    <p:extLst>
      <p:ext uri="{BB962C8B-B14F-4D97-AF65-F5344CB8AC3E}">
        <p14:creationId xmlns:p14="http://schemas.microsoft.com/office/powerpoint/2010/main" val="277909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92D414-2C1B-45B1-B21C-D133EF53C3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78FC76-C575-4E7F-ADD7-E4EFE0C6DB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12076-83C4-45E9-801D-58E242DC4489}"/>
              </a:ext>
            </a:extLst>
          </p:cNvPr>
          <p:cNvSpPr>
            <a:spLocks noGrp="1"/>
          </p:cNvSpPr>
          <p:nvPr>
            <p:ph type="dt" sz="half" idx="10"/>
          </p:nvPr>
        </p:nvSpPr>
        <p:spPr/>
        <p:txBody>
          <a:bodyPr/>
          <a:lstStyle/>
          <a:p>
            <a:fld id="{5C64CBC2-14FC-459B-A4FA-EFE4D533B515}" type="datetimeFigureOut">
              <a:rPr lang="en-US" smtClean="0"/>
              <a:t>10/18/2018</a:t>
            </a:fld>
            <a:endParaRPr lang="en-US"/>
          </a:p>
        </p:txBody>
      </p:sp>
      <p:sp>
        <p:nvSpPr>
          <p:cNvPr id="5" name="Footer Placeholder 4">
            <a:extLst>
              <a:ext uri="{FF2B5EF4-FFF2-40B4-BE49-F238E27FC236}">
                <a16:creationId xmlns:a16="http://schemas.microsoft.com/office/drawing/2014/main" id="{5AAD3C28-A578-41F1-BD0E-3DBB390E4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D4399-52E8-4168-BE82-0FC9B06272BF}"/>
              </a:ext>
            </a:extLst>
          </p:cNvPr>
          <p:cNvSpPr>
            <a:spLocks noGrp="1"/>
          </p:cNvSpPr>
          <p:nvPr>
            <p:ph type="sldNum" sz="quarter" idx="12"/>
          </p:nvPr>
        </p:nvSpPr>
        <p:spPr/>
        <p:txBody>
          <a:bodyPr/>
          <a:lstStyle/>
          <a:p>
            <a:fld id="{104743C5-E4D4-48BE-9031-EBEB132DD0EF}" type="slidenum">
              <a:rPr lang="en-US" smtClean="0"/>
              <a:t>‹#›</a:t>
            </a:fld>
            <a:endParaRPr lang="en-US"/>
          </a:p>
        </p:txBody>
      </p:sp>
    </p:spTree>
    <p:extLst>
      <p:ext uri="{BB962C8B-B14F-4D97-AF65-F5344CB8AC3E}">
        <p14:creationId xmlns:p14="http://schemas.microsoft.com/office/powerpoint/2010/main" val="333551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D9615-5E94-46F3-86C4-31654116C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B0756C-9623-4C0A-B4CF-842E2E0AD7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AC6B6-00B7-4EA0-99EA-F23EE839A24D}"/>
              </a:ext>
            </a:extLst>
          </p:cNvPr>
          <p:cNvSpPr>
            <a:spLocks noGrp="1"/>
          </p:cNvSpPr>
          <p:nvPr>
            <p:ph type="dt" sz="half" idx="10"/>
          </p:nvPr>
        </p:nvSpPr>
        <p:spPr/>
        <p:txBody>
          <a:bodyPr/>
          <a:lstStyle/>
          <a:p>
            <a:fld id="{5C64CBC2-14FC-459B-A4FA-EFE4D533B515}" type="datetimeFigureOut">
              <a:rPr lang="en-US" smtClean="0"/>
              <a:t>10/18/2018</a:t>
            </a:fld>
            <a:endParaRPr lang="en-US"/>
          </a:p>
        </p:txBody>
      </p:sp>
      <p:sp>
        <p:nvSpPr>
          <p:cNvPr id="5" name="Footer Placeholder 4">
            <a:extLst>
              <a:ext uri="{FF2B5EF4-FFF2-40B4-BE49-F238E27FC236}">
                <a16:creationId xmlns:a16="http://schemas.microsoft.com/office/drawing/2014/main" id="{3744A7AC-66BF-4B54-962B-ABB7A1347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EA7A4-8B90-4432-89B2-F27212785A16}"/>
              </a:ext>
            </a:extLst>
          </p:cNvPr>
          <p:cNvSpPr>
            <a:spLocks noGrp="1"/>
          </p:cNvSpPr>
          <p:nvPr>
            <p:ph type="sldNum" sz="quarter" idx="12"/>
          </p:nvPr>
        </p:nvSpPr>
        <p:spPr/>
        <p:txBody>
          <a:bodyPr/>
          <a:lstStyle/>
          <a:p>
            <a:fld id="{104743C5-E4D4-48BE-9031-EBEB132DD0EF}" type="slidenum">
              <a:rPr lang="en-US" smtClean="0"/>
              <a:t>‹#›</a:t>
            </a:fld>
            <a:endParaRPr lang="en-US"/>
          </a:p>
        </p:txBody>
      </p:sp>
    </p:spTree>
    <p:extLst>
      <p:ext uri="{BB962C8B-B14F-4D97-AF65-F5344CB8AC3E}">
        <p14:creationId xmlns:p14="http://schemas.microsoft.com/office/powerpoint/2010/main" val="131118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3A0B-5922-44CA-965D-9348C91D08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9C0AFD-6DAE-4060-B401-BD272AB1A8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3590A78-9112-4399-905B-235C7D2E5395}"/>
              </a:ext>
            </a:extLst>
          </p:cNvPr>
          <p:cNvSpPr>
            <a:spLocks noGrp="1"/>
          </p:cNvSpPr>
          <p:nvPr>
            <p:ph type="dt" sz="half" idx="10"/>
          </p:nvPr>
        </p:nvSpPr>
        <p:spPr/>
        <p:txBody>
          <a:bodyPr/>
          <a:lstStyle/>
          <a:p>
            <a:fld id="{5C64CBC2-14FC-459B-A4FA-EFE4D533B515}" type="datetimeFigureOut">
              <a:rPr lang="en-US" smtClean="0"/>
              <a:t>10/18/2018</a:t>
            </a:fld>
            <a:endParaRPr lang="en-US"/>
          </a:p>
        </p:txBody>
      </p:sp>
      <p:sp>
        <p:nvSpPr>
          <p:cNvPr id="5" name="Footer Placeholder 4">
            <a:extLst>
              <a:ext uri="{FF2B5EF4-FFF2-40B4-BE49-F238E27FC236}">
                <a16:creationId xmlns:a16="http://schemas.microsoft.com/office/drawing/2014/main" id="{54E209CC-984B-4A69-86EA-7EDF54906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E024B-FC0C-4E72-87F5-274AA9ECC0FE}"/>
              </a:ext>
            </a:extLst>
          </p:cNvPr>
          <p:cNvSpPr>
            <a:spLocks noGrp="1"/>
          </p:cNvSpPr>
          <p:nvPr>
            <p:ph type="sldNum" sz="quarter" idx="12"/>
          </p:nvPr>
        </p:nvSpPr>
        <p:spPr/>
        <p:txBody>
          <a:bodyPr/>
          <a:lstStyle/>
          <a:p>
            <a:fld id="{104743C5-E4D4-48BE-9031-EBEB132DD0EF}" type="slidenum">
              <a:rPr lang="en-US" smtClean="0"/>
              <a:t>‹#›</a:t>
            </a:fld>
            <a:endParaRPr lang="en-US"/>
          </a:p>
        </p:txBody>
      </p:sp>
    </p:spTree>
    <p:extLst>
      <p:ext uri="{BB962C8B-B14F-4D97-AF65-F5344CB8AC3E}">
        <p14:creationId xmlns:p14="http://schemas.microsoft.com/office/powerpoint/2010/main" val="64680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3CBC-C8E5-4F61-B6E9-BA1695EB9B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A1BF3-5784-426A-9A26-C7F6B88A55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0D1FCE-5DAF-404F-AE1D-A90988D131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87BC11-2434-41FE-89E7-9EFBE8094D89}"/>
              </a:ext>
            </a:extLst>
          </p:cNvPr>
          <p:cNvSpPr>
            <a:spLocks noGrp="1"/>
          </p:cNvSpPr>
          <p:nvPr>
            <p:ph type="dt" sz="half" idx="10"/>
          </p:nvPr>
        </p:nvSpPr>
        <p:spPr/>
        <p:txBody>
          <a:bodyPr/>
          <a:lstStyle/>
          <a:p>
            <a:fld id="{5C64CBC2-14FC-459B-A4FA-EFE4D533B515}" type="datetimeFigureOut">
              <a:rPr lang="en-US" smtClean="0"/>
              <a:t>10/18/2018</a:t>
            </a:fld>
            <a:endParaRPr lang="en-US"/>
          </a:p>
        </p:txBody>
      </p:sp>
      <p:sp>
        <p:nvSpPr>
          <p:cNvPr id="6" name="Footer Placeholder 5">
            <a:extLst>
              <a:ext uri="{FF2B5EF4-FFF2-40B4-BE49-F238E27FC236}">
                <a16:creationId xmlns:a16="http://schemas.microsoft.com/office/drawing/2014/main" id="{6EFC9D96-F2A6-4053-A4AE-C950F15D6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021AB-C7F2-4C3B-A075-71A51B927323}"/>
              </a:ext>
            </a:extLst>
          </p:cNvPr>
          <p:cNvSpPr>
            <a:spLocks noGrp="1"/>
          </p:cNvSpPr>
          <p:nvPr>
            <p:ph type="sldNum" sz="quarter" idx="12"/>
          </p:nvPr>
        </p:nvSpPr>
        <p:spPr/>
        <p:txBody>
          <a:bodyPr/>
          <a:lstStyle/>
          <a:p>
            <a:fld id="{104743C5-E4D4-48BE-9031-EBEB132DD0EF}" type="slidenum">
              <a:rPr lang="en-US" smtClean="0"/>
              <a:t>‹#›</a:t>
            </a:fld>
            <a:endParaRPr lang="en-US"/>
          </a:p>
        </p:txBody>
      </p:sp>
    </p:spTree>
    <p:extLst>
      <p:ext uri="{BB962C8B-B14F-4D97-AF65-F5344CB8AC3E}">
        <p14:creationId xmlns:p14="http://schemas.microsoft.com/office/powerpoint/2010/main" val="342029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A71C-7507-497C-9EFB-DED58932B0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3FAE4-468B-442F-A9A7-FB7C7BC68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CCB56D-7812-4908-B0FB-18DE2FD2B7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511D15-F4FF-42E0-B5AF-9094B7251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1F5687-42FB-48A3-95F7-747CF61DF7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B7993A-68D8-433A-B1C0-81113D2139E6}"/>
              </a:ext>
            </a:extLst>
          </p:cNvPr>
          <p:cNvSpPr>
            <a:spLocks noGrp="1"/>
          </p:cNvSpPr>
          <p:nvPr>
            <p:ph type="dt" sz="half" idx="10"/>
          </p:nvPr>
        </p:nvSpPr>
        <p:spPr/>
        <p:txBody>
          <a:bodyPr/>
          <a:lstStyle/>
          <a:p>
            <a:fld id="{5C64CBC2-14FC-459B-A4FA-EFE4D533B515}" type="datetimeFigureOut">
              <a:rPr lang="en-US" smtClean="0"/>
              <a:t>10/18/2018</a:t>
            </a:fld>
            <a:endParaRPr lang="en-US"/>
          </a:p>
        </p:txBody>
      </p:sp>
      <p:sp>
        <p:nvSpPr>
          <p:cNvPr id="8" name="Footer Placeholder 7">
            <a:extLst>
              <a:ext uri="{FF2B5EF4-FFF2-40B4-BE49-F238E27FC236}">
                <a16:creationId xmlns:a16="http://schemas.microsoft.com/office/drawing/2014/main" id="{439E5C0D-F158-44FA-9129-6F31A0BED2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0EF1F9-243F-4B31-90B3-31D7CDF4A738}"/>
              </a:ext>
            </a:extLst>
          </p:cNvPr>
          <p:cNvSpPr>
            <a:spLocks noGrp="1"/>
          </p:cNvSpPr>
          <p:nvPr>
            <p:ph type="sldNum" sz="quarter" idx="12"/>
          </p:nvPr>
        </p:nvSpPr>
        <p:spPr/>
        <p:txBody>
          <a:bodyPr/>
          <a:lstStyle/>
          <a:p>
            <a:fld id="{104743C5-E4D4-48BE-9031-EBEB132DD0EF}" type="slidenum">
              <a:rPr lang="en-US" smtClean="0"/>
              <a:t>‹#›</a:t>
            </a:fld>
            <a:endParaRPr lang="en-US"/>
          </a:p>
        </p:txBody>
      </p:sp>
    </p:spTree>
    <p:extLst>
      <p:ext uri="{BB962C8B-B14F-4D97-AF65-F5344CB8AC3E}">
        <p14:creationId xmlns:p14="http://schemas.microsoft.com/office/powerpoint/2010/main" val="301254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94EE-CA3D-4C59-8B49-8B64FF6C0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B5ACA0-202C-4AFE-9A0F-A7BD7F437DEB}"/>
              </a:ext>
            </a:extLst>
          </p:cNvPr>
          <p:cNvSpPr>
            <a:spLocks noGrp="1"/>
          </p:cNvSpPr>
          <p:nvPr>
            <p:ph type="dt" sz="half" idx="10"/>
          </p:nvPr>
        </p:nvSpPr>
        <p:spPr/>
        <p:txBody>
          <a:bodyPr/>
          <a:lstStyle/>
          <a:p>
            <a:fld id="{5C64CBC2-14FC-459B-A4FA-EFE4D533B515}" type="datetimeFigureOut">
              <a:rPr lang="en-US" smtClean="0"/>
              <a:t>10/18/2018</a:t>
            </a:fld>
            <a:endParaRPr lang="en-US"/>
          </a:p>
        </p:txBody>
      </p:sp>
      <p:sp>
        <p:nvSpPr>
          <p:cNvPr id="4" name="Footer Placeholder 3">
            <a:extLst>
              <a:ext uri="{FF2B5EF4-FFF2-40B4-BE49-F238E27FC236}">
                <a16:creationId xmlns:a16="http://schemas.microsoft.com/office/drawing/2014/main" id="{6740E9D1-5162-4A67-ADA3-A6DA0669D5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917A2-35DB-4144-91A4-425848528A21}"/>
              </a:ext>
            </a:extLst>
          </p:cNvPr>
          <p:cNvSpPr>
            <a:spLocks noGrp="1"/>
          </p:cNvSpPr>
          <p:nvPr>
            <p:ph type="sldNum" sz="quarter" idx="12"/>
          </p:nvPr>
        </p:nvSpPr>
        <p:spPr/>
        <p:txBody>
          <a:bodyPr/>
          <a:lstStyle/>
          <a:p>
            <a:fld id="{104743C5-E4D4-48BE-9031-EBEB132DD0EF}" type="slidenum">
              <a:rPr lang="en-US" smtClean="0"/>
              <a:t>‹#›</a:t>
            </a:fld>
            <a:endParaRPr lang="en-US"/>
          </a:p>
        </p:txBody>
      </p:sp>
    </p:spTree>
    <p:extLst>
      <p:ext uri="{BB962C8B-B14F-4D97-AF65-F5344CB8AC3E}">
        <p14:creationId xmlns:p14="http://schemas.microsoft.com/office/powerpoint/2010/main" val="405220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A53C3-8CBC-49E3-9DA4-5A2E18557501}"/>
              </a:ext>
            </a:extLst>
          </p:cNvPr>
          <p:cNvSpPr>
            <a:spLocks noGrp="1"/>
          </p:cNvSpPr>
          <p:nvPr>
            <p:ph type="dt" sz="half" idx="10"/>
          </p:nvPr>
        </p:nvSpPr>
        <p:spPr/>
        <p:txBody>
          <a:bodyPr/>
          <a:lstStyle/>
          <a:p>
            <a:fld id="{5C64CBC2-14FC-459B-A4FA-EFE4D533B515}" type="datetimeFigureOut">
              <a:rPr lang="en-US" smtClean="0"/>
              <a:t>10/18/2018</a:t>
            </a:fld>
            <a:endParaRPr lang="en-US"/>
          </a:p>
        </p:txBody>
      </p:sp>
      <p:sp>
        <p:nvSpPr>
          <p:cNvPr id="3" name="Footer Placeholder 2">
            <a:extLst>
              <a:ext uri="{FF2B5EF4-FFF2-40B4-BE49-F238E27FC236}">
                <a16:creationId xmlns:a16="http://schemas.microsoft.com/office/drawing/2014/main" id="{6A63DA73-3DDF-45F9-BFD5-A9A447E89D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4A70F6-A3B7-472C-9585-56F1AA9DCC41}"/>
              </a:ext>
            </a:extLst>
          </p:cNvPr>
          <p:cNvSpPr>
            <a:spLocks noGrp="1"/>
          </p:cNvSpPr>
          <p:nvPr>
            <p:ph type="sldNum" sz="quarter" idx="12"/>
          </p:nvPr>
        </p:nvSpPr>
        <p:spPr/>
        <p:txBody>
          <a:bodyPr/>
          <a:lstStyle/>
          <a:p>
            <a:fld id="{104743C5-E4D4-48BE-9031-EBEB132DD0EF}" type="slidenum">
              <a:rPr lang="en-US" smtClean="0"/>
              <a:t>‹#›</a:t>
            </a:fld>
            <a:endParaRPr lang="en-US"/>
          </a:p>
        </p:txBody>
      </p:sp>
    </p:spTree>
    <p:extLst>
      <p:ext uri="{BB962C8B-B14F-4D97-AF65-F5344CB8AC3E}">
        <p14:creationId xmlns:p14="http://schemas.microsoft.com/office/powerpoint/2010/main" val="394410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A5E6-0920-4045-A1B7-C05BDDF72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26CBE7-02C6-4DFB-B005-3E43A4D18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FB44FD-A111-4C31-A602-BDB9166C1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5FFC5A-8FCA-4C9E-AC84-8664931444EA}"/>
              </a:ext>
            </a:extLst>
          </p:cNvPr>
          <p:cNvSpPr>
            <a:spLocks noGrp="1"/>
          </p:cNvSpPr>
          <p:nvPr>
            <p:ph type="dt" sz="half" idx="10"/>
          </p:nvPr>
        </p:nvSpPr>
        <p:spPr/>
        <p:txBody>
          <a:bodyPr/>
          <a:lstStyle/>
          <a:p>
            <a:fld id="{5C64CBC2-14FC-459B-A4FA-EFE4D533B515}" type="datetimeFigureOut">
              <a:rPr lang="en-US" smtClean="0"/>
              <a:t>10/18/2018</a:t>
            </a:fld>
            <a:endParaRPr lang="en-US"/>
          </a:p>
        </p:txBody>
      </p:sp>
      <p:sp>
        <p:nvSpPr>
          <p:cNvPr id="6" name="Footer Placeholder 5">
            <a:extLst>
              <a:ext uri="{FF2B5EF4-FFF2-40B4-BE49-F238E27FC236}">
                <a16:creationId xmlns:a16="http://schemas.microsoft.com/office/drawing/2014/main" id="{C32F7F98-842A-4348-9ABA-CC7A927F7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958ED-37A1-4130-B80F-682039F8EED6}"/>
              </a:ext>
            </a:extLst>
          </p:cNvPr>
          <p:cNvSpPr>
            <a:spLocks noGrp="1"/>
          </p:cNvSpPr>
          <p:nvPr>
            <p:ph type="sldNum" sz="quarter" idx="12"/>
          </p:nvPr>
        </p:nvSpPr>
        <p:spPr/>
        <p:txBody>
          <a:bodyPr/>
          <a:lstStyle/>
          <a:p>
            <a:fld id="{104743C5-E4D4-48BE-9031-EBEB132DD0EF}" type="slidenum">
              <a:rPr lang="en-US" smtClean="0"/>
              <a:t>‹#›</a:t>
            </a:fld>
            <a:endParaRPr lang="en-US"/>
          </a:p>
        </p:txBody>
      </p:sp>
    </p:spTree>
    <p:extLst>
      <p:ext uri="{BB962C8B-B14F-4D97-AF65-F5344CB8AC3E}">
        <p14:creationId xmlns:p14="http://schemas.microsoft.com/office/powerpoint/2010/main" val="32053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FFC9-6980-4EB4-920E-CEB460CF8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733521-10F2-40AB-8060-57260EBCC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719D70-DE45-40BA-BE27-9683705A7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728619-983A-4AE0-9B85-8EF25961B49E}"/>
              </a:ext>
            </a:extLst>
          </p:cNvPr>
          <p:cNvSpPr>
            <a:spLocks noGrp="1"/>
          </p:cNvSpPr>
          <p:nvPr>
            <p:ph type="dt" sz="half" idx="10"/>
          </p:nvPr>
        </p:nvSpPr>
        <p:spPr/>
        <p:txBody>
          <a:bodyPr/>
          <a:lstStyle/>
          <a:p>
            <a:fld id="{5C64CBC2-14FC-459B-A4FA-EFE4D533B515}" type="datetimeFigureOut">
              <a:rPr lang="en-US" smtClean="0"/>
              <a:t>10/18/2018</a:t>
            </a:fld>
            <a:endParaRPr lang="en-US"/>
          </a:p>
        </p:txBody>
      </p:sp>
      <p:sp>
        <p:nvSpPr>
          <p:cNvPr id="6" name="Footer Placeholder 5">
            <a:extLst>
              <a:ext uri="{FF2B5EF4-FFF2-40B4-BE49-F238E27FC236}">
                <a16:creationId xmlns:a16="http://schemas.microsoft.com/office/drawing/2014/main" id="{291BCEC7-6B3E-4977-AB9E-2C1C7F672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009DC-7ED6-4F28-B07D-73573F0F82B7}"/>
              </a:ext>
            </a:extLst>
          </p:cNvPr>
          <p:cNvSpPr>
            <a:spLocks noGrp="1"/>
          </p:cNvSpPr>
          <p:nvPr>
            <p:ph type="sldNum" sz="quarter" idx="12"/>
          </p:nvPr>
        </p:nvSpPr>
        <p:spPr/>
        <p:txBody>
          <a:bodyPr/>
          <a:lstStyle/>
          <a:p>
            <a:fld id="{104743C5-E4D4-48BE-9031-EBEB132DD0EF}" type="slidenum">
              <a:rPr lang="en-US" smtClean="0"/>
              <a:t>‹#›</a:t>
            </a:fld>
            <a:endParaRPr lang="en-US"/>
          </a:p>
        </p:txBody>
      </p:sp>
    </p:spTree>
    <p:extLst>
      <p:ext uri="{BB962C8B-B14F-4D97-AF65-F5344CB8AC3E}">
        <p14:creationId xmlns:p14="http://schemas.microsoft.com/office/powerpoint/2010/main" val="203839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97778-AD90-4DCD-91F1-1D893FE08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1C01B-752E-4A84-9B4E-1816202ECC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FE6B78-C880-4E9C-A393-C6A6477B2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4CBC2-14FC-459B-A4FA-EFE4D533B515}" type="datetimeFigureOut">
              <a:rPr lang="en-US" smtClean="0"/>
              <a:t>10/18/2018</a:t>
            </a:fld>
            <a:endParaRPr lang="en-US"/>
          </a:p>
        </p:txBody>
      </p:sp>
      <p:sp>
        <p:nvSpPr>
          <p:cNvPr id="5" name="Footer Placeholder 4">
            <a:extLst>
              <a:ext uri="{FF2B5EF4-FFF2-40B4-BE49-F238E27FC236}">
                <a16:creationId xmlns:a16="http://schemas.microsoft.com/office/drawing/2014/main" id="{5620F1FC-96D8-4147-B1D0-D7A8EA421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71C24C-352C-42E5-9196-B68D95E60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743C5-E4D4-48BE-9031-EBEB132DD0EF}" type="slidenum">
              <a:rPr lang="en-US" smtClean="0"/>
              <a:t>‹#›</a:t>
            </a:fld>
            <a:endParaRPr lang="en-US"/>
          </a:p>
        </p:txBody>
      </p:sp>
    </p:spTree>
    <p:extLst>
      <p:ext uri="{BB962C8B-B14F-4D97-AF65-F5344CB8AC3E}">
        <p14:creationId xmlns:p14="http://schemas.microsoft.com/office/powerpoint/2010/main" val="803488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udreywatne@mcc.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A327-AA43-4787-8AD6-FFE584F2DAA6}"/>
              </a:ext>
            </a:extLst>
          </p:cNvPr>
          <p:cNvSpPr>
            <a:spLocks noGrp="1"/>
          </p:cNvSpPr>
          <p:nvPr>
            <p:ph type="ctrTitle"/>
          </p:nvPr>
        </p:nvSpPr>
        <p:spPr>
          <a:xfrm>
            <a:off x="263237" y="294481"/>
            <a:ext cx="11720946" cy="2130064"/>
          </a:xfrm>
        </p:spPr>
        <p:txBody>
          <a:bodyPr>
            <a:normAutofit/>
          </a:bodyPr>
          <a:lstStyle/>
          <a:p>
            <a:r>
              <a:rPr lang="en-US" sz="4400" dirty="0"/>
              <a:t>From M&amp;E to Institutional Learning: Progress through University Partnerships </a:t>
            </a:r>
            <a:br>
              <a:rPr lang="en-US" sz="4400" dirty="0"/>
            </a:br>
            <a:r>
              <a:rPr lang="en-US" sz="4400" dirty="0"/>
              <a:t>(Case study in Kurdistan, Iraq)</a:t>
            </a:r>
          </a:p>
        </p:txBody>
      </p:sp>
      <p:sp>
        <p:nvSpPr>
          <p:cNvPr id="3" name="Subtitle 2">
            <a:extLst>
              <a:ext uri="{FF2B5EF4-FFF2-40B4-BE49-F238E27FC236}">
                <a16:creationId xmlns:a16="http://schemas.microsoft.com/office/drawing/2014/main" id="{BDE71F43-23CF-460D-80C6-5ADDD434D0FE}"/>
              </a:ext>
            </a:extLst>
          </p:cNvPr>
          <p:cNvSpPr>
            <a:spLocks noGrp="1"/>
          </p:cNvSpPr>
          <p:nvPr>
            <p:ph type="subTitle" idx="1"/>
          </p:nvPr>
        </p:nvSpPr>
        <p:spPr>
          <a:xfrm>
            <a:off x="1524000" y="3158837"/>
            <a:ext cx="9144000" cy="3404682"/>
          </a:xfrm>
        </p:spPr>
        <p:txBody>
          <a:bodyPr/>
          <a:lstStyle/>
          <a:p>
            <a:r>
              <a:rPr lang="en-US" b="1" dirty="0" err="1"/>
              <a:t>Zeravan</a:t>
            </a:r>
            <a:r>
              <a:rPr lang="en-US" b="1" dirty="0"/>
              <a:t> </a:t>
            </a:r>
            <a:r>
              <a:rPr lang="en-US" b="1" dirty="0" err="1"/>
              <a:t>Sulaiman</a:t>
            </a:r>
            <a:r>
              <a:rPr lang="en-US" b="1" dirty="0"/>
              <a:t> </a:t>
            </a:r>
            <a:r>
              <a:rPr lang="en-US" b="1" dirty="0" err="1"/>
              <a:t>Sadeeq</a:t>
            </a:r>
            <a:r>
              <a:rPr lang="en-US" dirty="0"/>
              <a:t>: Lecturer at the University of Duhok College of Law and Political Science, and Institutional Learning Specialist for the Center for Peace and Conflict Resolution Studies (zeravansadeeq2@gmail.com)</a:t>
            </a:r>
          </a:p>
          <a:p>
            <a:r>
              <a:rPr lang="en-US" b="1" dirty="0"/>
              <a:t>Audrey Watne: </a:t>
            </a:r>
            <a:r>
              <a:rPr lang="en-US" dirty="0"/>
              <a:t>Affiliate Research, NYU Peace Research and Education Program, and Iraq Country Coordinator, Mennonite Central Committee (audreywatne@mcc.org)</a:t>
            </a:r>
          </a:p>
        </p:txBody>
      </p:sp>
    </p:spTree>
    <p:extLst>
      <p:ext uri="{BB962C8B-B14F-4D97-AF65-F5344CB8AC3E}">
        <p14:creationId xmlns:p14="http://schemas.microsoft.com/office/powerpoint/2010/main" val="312754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B9C4-E093-4DDA-98A5-07D2547A476E}"/>
              </a:ext>
            </a:extLst>
          </p:cNvPr>
          <p:cNvSpPr>
            <a:spLocks noGrp="1"/>
          </p:cNvSpPr>
          <p:nvPr>
            <p:ph type="title"/>
          </p:nvPr>
        </p:nvSpPr>
        <p:spPr>
          <a:xfrm>
            <a:off x="6546503" y="365125"/>
            <a:ext cx="4966855" cy="1325563"/>
          </a:xfrm>
        </p:spPr>
        <p:txBody>
          <a:bodyPr/>
          <a:lstStyle/>
          <a:p>
            <a:r>
              <a:rPr lang="en-US" dirty="0"/>
              <a:t>Model 2: Developed Partnership </a:t>
            </a:r>
          </a:p>
        </p:txBody>
      </p:sp>
      <p:sp>
        <p:nvSpPr>
          <p:cNvPr id="6" name="TextBox 5">
            <a:extLst>
              <a:ext uri="{FF2B5EF4-FFF2-40B4-BE49-F238E27FC236}">
                <a16:creationId xmlns:a16="http://schemas.microsoft.com/office/drawing/2014/main" id="{E9758977-2942-4DDE-B2DF-5DF1BCFA2E2D}"/>
              </a:ext>
            </a:extLst>
          </p:cNvPr>
          <p:cNvSpPr txBox="1"/>
          <p:nvPr/>
        </p:nvSpPr>
        <p:spPr>
          <a:xfrm>
            <a:off x="6895321" y="2867890"/>
            <a:ext cx="3744969" cy="2308324"/>
          </a:xfrm>
          <a:prstGeom prst="rect">
            <a:avLst/>
          </a:prstGeom>
          <a:noFill/>
        </p:spPr>
        <p:txBody>
          <a:bodyPr wrap="square" rtlCol="0">
            <a:spAutoFit/>
          </a:bodyPr>
          <a:lstStyle/>
          <a:p>
            <a:r>
              <a:rPr lang="en-US" sz="2400" dirty="0"/>
              <a:t>Data outputs:  internal reports for donor, this M&amp;E Solutions Forum presentation, possible working paper or journal article </a:t>
            </a:r>
          </a:p>
        </p:txBody>
      </p:sp>
      <p:pic>
        <p:nvPicPr>
          <p:cNvPr id="10" name="Content Placeholder 9">
            <a:extLst>
              <a:ext uri="{FF2B5EF4-FFF2-40B4-BE49-F238E27FC236}">
                <a16:creationId xmlns:a16="http://schemas.microsoft.com/office/drawing/2014/main" id="{FF088FD9-524E-40BB-9C13-17DC8136E9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8642" y="110836"/>
            <a:ext cx="4451194" cy="6636327"/>
          </a:xfrm>
        </p:spPr>
      </p:pic>
    </p:spTree>
    <p:extLst>
      <p:ext uri="{BB962C8B-B14F-4D97-AF65-F5344CB8AC3E}">
        <p14:creationId xmlns:p14="http://schemas.microsoft.com/office/powerpoint/2010/main" val="317788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lh4.googleusercontent.com/2hWWo9RJ3jlIlsW3C2VXINQfVUCqLY69kQMyaIDe12qaVSWoJXodPU0H_x_IDglT6i0bTgZhOO3W_nPXY44Dy1Cd9IHKI-pPdY6Z-1I8YvFRRLgm2JSSHE0a3rrhZ6ivXPPRMh3n">
            <a:extLst>
              <a:ext uri="{FF2B5EF4-FFF2-40B4-BE49-F238E27FC236}">
                <a16:creationId xmlns:a16="http://schemas.microsoft.com/office/drawing/2014/main" id="{7233587D-AA8F-4E42-B9D6-62F415E19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655" y="263235"/>
            <a:ext cx="8132618" cy="610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410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23BDAC-8CF9-48FA-A778-A711F796C7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519" y="0"/>
            <a:ext cx="10280962" cy="6858000"/>
          </a:xfrm>
        </p:spPr>
      </p:pic>
    </p:spTree>
    <p:extLst>
      <p:ext uri="{BB962C8B-B14F-4D97-AF65-F5344CB8AC3E}">
        <p14:creationId xmlns:p14="http://schemas.microsoft.com/office/powerpoint/2010/main" val="245880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82CB-22E2-4C82-99D1-52D9BA03C3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1BDAF1A-7CBA-44C7-BA6E-A3187A943F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65125"/>
            <a:ext cx="10268030" cy="5778284"/>
          </a:xfrm>
        </p:spPr>
      </p:pic>
    </p:spTree>
    <p:extLst>
      <p:ext uri="{BB962C8B-B14F-4D97-AF65-F5344CB8AC3E}">
        <p14:creationId xmlns:p14="http://schemas.microsoft.com/office/powerpoint/2010/main" val="151372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4B218D-C09B-4D10-A782-5D979477B9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7553" y="55165"/>
            <a:ext cx="8996893" cy="6747669"/>
          </a:xfrm>
        </p:spPr>
      </p:pic>
    </p:spTree>
    <p:extLst>
      <p:ext uri="{BB962C8B-B14F-4D97-AF65-F5344CB8AC3E}">
        <p14:creationId xmlns:p14="http://schemas.microsoft.com/office/powerpoint/2010/main" val="142263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AA5A-D799-4F7C-A8C7-BF70FFBAFABD}"/>
              </a:ext>
            </a:extLst>
          </p:cNvPr>
          <p:cNvSpPr>
            <a:spLocks noGrp="1"/>
          </p:cNvSpPr>
          <p:nvPr>
            <p:ph type="title"/>
          </p:nvPr>
        </p:nvSpPr>
        <p:spPr>
          <a:xfrm>
            <a:off x="838200" y="365125"/>
            <a:ext cx="4010891" cy="1768475"/>
          </a:xfrm>
        </p:spPr>
        <p:txBody>
          <a:bodyPr>
            <a:normAutofit fontScale="90000"/>
          </a:bodyPr>
          <a:lstStyle/>
          <a:p>
            <a:r>
              <a:rPr lang="en-US" dirty="0"/>
              <a:t>Model 3: Conflict mapping research </a:t>
            </a:r>
          </a:p>
        </p:txBody>
      </p:sp>
      <p:pic>
        <p:nvPicPr>
          <p:cNvPr id="5" name="Content Placeholder 4">
            <a:extLst>
              <a:ext uri="{FF2B5EF4-FFF2-40B4-BE49-F238E27FC236}">
                <a16:creationId xmlns:a16="http://schemas.microsoft.com/office/drawing/2014/main" id="{CD4AB65C-7EA7-4366-93A7-DB6269D8DA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4255" y="176933"/>
            <a:ext cx="4812092" cy="6440613"/>
          </a:xfrm>
        </p:spPr>
      </p:pic>
      <p:sp>
        <p:nvSpPr>
          <p:cNvPr id="7" name="Rectangle 6">
            <a:extLst>
              <a:ext uri="{FF2B5EF4-FFF2-40B4-BE49-F238E27FC236}">
                <a16:creationId xmlns:a16="http://schemas.microsoft.com/office/drawing/2014/main" id="{F40AFC64-6CEC-4C39-B152-7AECB3951E59}"/>
              </a:ext>
            </a:extLst>
          </p:cNvPr>
          <p:cNvSpPr/>
          <p:nvPr/>
        </p:nvSpPr>
        <p:spPr>
          <a:xfrm>
            <a:off x="865910" y="2773510"/>
            <a:ext cx="3664526" cy="2862322"/>
          </a:xfrm>
          <a:prstGeom prst="rect">
            <a:avLst/>
          </a:prstGeom>
        </p:spPr>
        <p:txBody>
          <a:bodyPr wrap="square">
            <a:spAutoFit/>
          </a:bodyPr>
          <a:lstStyle/>
          <a:p>
            <a:r>
              <a:rPr lang="en-US" sz="2400" dirty="0">
                <a:solidFill>
                  <a:srgbClr val="000000"/>
                </a:solidFill>
                <a:latin typeface="Arial" panose="020B0604020202020204" pitchFamily="34" charset="0"/>
              </a:rPr>
              <a:t>Data outputs: </a:t>
            </a:r>
            <a:endParaRPr lang="en-US" sz="2400" dirty="0"/>
          </a:p>
          <a:p>
            <a:r>
              <a:rPr lang="en-US" sz="2400" dirty="0">
                <a:solidFill>
                  <a:srgbClr val="000000"/>
                </a:solidFill>
                <a:latin typeface="Arial" panose="020B0604020202020204" pitchFamily="34" charset="0"/>
              </a:rPr>
              <a:t>Conference presentation </a:t>
            </a:r>
            <a:endParaRPr lang="en-US" sz="2400" dirty="0"/>
          </a:p>
          <a:p>
            <a:r>
              <a:rPr lang="en-US" sz="2400" dirty="0">
                <a:solidFill>
                  <a:srgbClr val="000000"/>
                </a:solidFill>
                <a:latin typeface="Arial" panose="020B0604020202020204" pitchFamily="34" charset="0"/>
              </a:rPr>
              <a:t>Co-authored academic paper in the University of Duhok Journal (forthcoming) </a:t>
            </a:r>
            <a:endParaRPr lang="en-US" sz="2400" dirty="0"/>
          </a:p>
          <a:p>
            <a:br>
              <a:rPr lang="en-US" dirty="0"/>
            </a:br>
            <a:endParaRPr lang="en-US" dirty="0"/>
          </a:p>
        </p:txBody>
      </p:sp>
    </p:spTree>
    <p:extLst>
      <p:ext uri="{BB962C8B-B14F-4D97-AF65-F5344CB8AC3E}">
        <p14:creationId xmlns:p14="http://schemas.microsoft.com/office/powerpoint/2010/main" val="1739191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9FF98C-4E6B-4B54-8D62-1CD499EA047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5424" b="32427"/>
          <a:stretch/>
        </p:blipFill>
        <p:spPr>
          <a:xfrm>
            <a:off x="3278401" y="0"/>
            <a:ext cx="5279160" cy="6858000"/>
          </a:xfrm>
        </p:spPr>
      </p:pic>
    </p:spTree>
    <p:extLst>
      <p:ext uri="{BB962C8B-B14F-4D97-AF65-F5344CB8AC3E}">
        <p14:creationId xmlns:p14="http://schemas.microsoft.com/office/powerpoint/2010/main" val="1445762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68C6-2092-42F8-A4EF-C1640A122540}"/>
              </a:ext>
            </a:extLst>
          </p:cNvPr>
          <p:cNvSpPr>
            <a:spLocks noGrp="1"/>
          </p:cNvSpPr>
          <p:nvPr>
            <p:ph type="title"/>
          </p:nvPr>
        </p:nvSpPr>
        <p:spPr>
          <a:xfrm>
            <a:off x="0" y="0"/>
            <a:ext cx="10515600" cy="1325563"/>
          </a:xfrm>
        </p:spPr>
        <p:txBody>
          <a:bodyPr/>
          <a:lstStyle/>
          <a:p>
            <a:r>
              <a:rPr lang="en-US" dirty="0"/>
              <a:t>Moving from M&amp;E- Institutional Learning </a:t>
            </a:r>
          </a:p>
        </p:txBody>
      </p:sp>
      <p:pic>
        <p:nvPicPr>
          <p:cNvPr id="5" name="Content Placeholder 4">
            <a:extLst>
              <a:ext uri="{FF2B5EF4-FFF2-40B4-BE49-F238E27FC236}">
                <a16:creationId xmlns:a16="http://schemas.microsoft.com/office/drawing/2014/main" id="{4902AEF4-20C9-40C2-8765-202F83DEFB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0763" y="1226055"/>
            <a:ext cx="9368111" cy="5269562"/>
          </a:xfrm>
        </p:spPr>
      </p:pic>
    </p:spTree>
    <p:extLst>
      <p:ext uri="{BB962C8B-B14F-4D97-AF65-F5344CB8AC3E}">
        <p14:creationId xmlns:p14="http://schemas.microsoft.com/office/powerpoint/2010/main" val="1247768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29A1-7A7A-48B0-97B3-3D66C84A85A1}"/>
              </a:ext>
            </a:extLst>
          </p:cNvPr>
          <p:cNvSpPr>
            <a:spLocks noGrp="1"/>
          </p:cNvSpPr>
          <p:nvPr>
            <p:ph type="title"/>
          </p:nvPr>
        </p:nvSpPr>
        <p:spPr>
          <a:xfrm>
            <a:off x="3933402" y="229281"/>
            <a:ext cx="3714308" cy="2375373"/>
          </a:xfrm>
        </p:spPr>
        <p:txBody>
          <a:bodyPr/>
          <a:lstStyle/>
          <a:p>
            <a:pPr algn="ctr"/>
            <a:r>
              <a:rPr lang="en-US" dirty="0"/>
              <a:t>Local Data Mobilization  </a:t>
            </a:r>
          </a:p>
        </p:txBody>
      </p:sp>
      <p:pic>
        <p:nvPicPr>
          <p:cNvPr id="5" name="Content Placeholder 4">
            <a:extLst>
              <a:ext uri="{FF2B5EF4-FFF2-40B4-BE49-F238E27FC236}">
                <a16:creationId xmlns:a16="http://schemas.microsoft.com/office/drawing/2014/main" id="{19DA6BA7-0702-4872-AA2A-C0412D1AFCC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908" b="32882"/>
          <a:stretch/>
        </p:blipFill>
        <p:spPr>
          <a:xfrm>
            <a:off x="8032337" y="600488"/>
            <a:ext cx="4159663" cy="5282630"/>
          </a:xfrm>
        </p:spPr>
      </p:pic>
      <p:pic>
        <p:nvPicPr>
          <p:cNvPr id="7" name="Picture 6">
            <a:extLst>
              <a:ext uri="{FF2B5EF4-FFF2-40B4-BE49-F238E27FC236}">
                <a16:creationId xmlns:a16="http://schemas.microsoft.com/office/drawing/2014/main" id="{9FF12430-E7AD-4AE8-A6ED-C799253E9292}"/>
              </a:ext>
            </a:extLst>
          </p:cNvPr>
          <p:cNvPicPr>
            <a:picLocks noChangeAspect="1"/>
          </p:cNvPicPr>
          <p:nvPr/>
        </p:nvPicPr>
        <p:blipFill>
          <a:blip r:embed="rId4"/>
          <a:stretch>
            <a:fillRect/>
          </a:stretch>
        </p:blipFill>
        <p:spPr>
          <a:xfrm>
            <a:off x="3598047" y="2899275"/>
            <a:ext cx="4318713" cy="1364245"/>
          </a:xfrm>
          <a:prstGeom prst="rect">
            <a:avLst/>
          </a:prstGeom>
        </p:spPr>
      </p:pic>
      <p:pic>
        <p:nvPicPr>
          <p:cNvPr id="9" name="Picture 8">
            <a:extLst>
              <a:ext uri="{FF2B5EF4-FFF2-40B4-BE49-F238E27FC236}">
                <a16:creationId xmlns:a16="http://schemas.microsoft.com/office/drawing/2014/main" id="{DA3A9106-8E49-44A2-9D86-304A7AF637E6}"/>
              </a:ext>
            </a:extLst>
          </p:cNvPr>
          <p:cNvPicPr>
            <a:picLocks noChangeAspect="1"/>
          </p:cNvPicPr>
          <p:nvPr/>
        </p:nvPicPr>
        <p:blipFill>
          <a:blip r:embed="rId5"/>
          <a:stretch>
            <a:fillRect/>
          </a:stretch>
        </p:blipFill>
        <p:spPr>
          <a:xfrm>
            <a:off x="90730" y="974877"/>
            <a:ext cx="3391741" cy="4908241"/>
          </a:xfrm>
          <a:prstGeom prst="rect">
            <a:avLst/>
          </a:prstGeom>
        </p:spPr>
      </p:pic>
    </p:spTree>
    <p:extLst>
      <p:ext uri="{BB962C8B-B14F-4D97-AF65-F5344CB8AC3E}">
        <p14:creationId xmlns:p14="http://schemas.microsoft.com/office/powerpoint/2010/main" val="143400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5EDE-0A26-4F17-8CF9-80FBEEC34BC5}"/>
              </a:ext>
            </a:extLst>
          </p:cNvPr>
          <p:cNvSpPr>
            <a:spLocks noGrp="1"/>
          </p:cNvSpPr>
          <p:nvPr>
            <p:ph type="title"/>
          </p:nvPr>
        </p:nvSpPr>
        <p:spPr/>
        <p:txBody>
          <a:bodyPr/>
          <a:lstStyle/>
          <a:p>
            <a:pPr algn="ctr"/>
            <a:r>
              <a:rPr lang="en-US" dirty="0"/>
              <a:t>International Data Mobilization</a:t>
            </a:r>
          </a:p>
        </p:txBody>
      </p:sp>
      <p:pic>
        <p:nvPicPr>
          <p:cNvPr id="4" name="Picture 3">
            <a:extLst>
              <a:ext uri="{FF2B5EF4-FFF2-40B4-BE49-F238E27FC236}">
                <a16:creationId xmlns:a16="http://schemas.microsoft.com/office/drawing/2014/main" id="{E48AFFAF-1039-4538-B67C-FFECC96A4D79}"/>
              </a:ext>
            </a:extLst>
          </p:cNvPr>
          <p:cNvPicPr>
            <a:picLocks noChangeAspect="1"/>
          </p:cNvPicPr>
          <p:nvPr/>
        </p:nvPicPr>
        <p:blipFill>
          <a:blip r:embed="rId2"/>
          <a:stretch>
            <a:fillRect/>
          </a:stretch>
        </p:blipFill>
        <p:spPr>
          <a:xfrm>
            <a:off x="6344989" y="2488622"/>
            <a:ext cx="5847011" cy="2291195"/>
          </a:xfrm>
          <a:prstGeom prst="rect">
            <a:avLst/>
          </a:prstGeom>
        </p:spPr>
      </p:pic>
      <p:pic>
        <p:nvPicPr>
          <p:cNvPr id="5" name="Picture 4">
            <a:extLst>
              <a:ext uri="{FF2B5EF4-FFF2-40B4-BE49-F238E27FC236}">
                <a16:creationId xmlns:a16="http://schemas.microsoft.com/office/drawing/2014/main" id="{405F7735-B585-468C-9BB7-AC40720C077B}"/>
              </a:ext>
            </a:extLst>
          </p:cNvPr>
          <p:cNvPicPr>
            <a:picLocks noChangeAspect="1"/>
          </p:cNvPicPr>
          <p:nvPr/>
        </p:nvPicPr>
        <p:blipFill>
          <a:blip r:embed="rId3"/>
          <a:stretch>
            <a:fillRect/>
          </a:stretch>
        </p:blipFill>
        <p:spPr>
          <a:xfrm>
            <a:off x="395026" y="2223655"/>
            <a:ext cx="5839450" cy="4269220"/>
          </a:xfrm>
          <a:prstGeom prst="rect">
            <a:avLst/>
          </a:prstGeom>
        </p:spPr>
      </p:pic>
    </p:spTree>
    <p:extLst>
      <p:ext uri="{BB962C8B-B14F-4D97-AF65-F5344CB8AC3E}">
        <p14:creationId xmlns:p14="http://schemas.microsoft.com/office/powerpoint/2010/main" val="249010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2277-3D94-43CA-910F-4C5D4FB5E801}"/>
              </a:ext>
            </a:extLst>
          </p:cNvPr>
          <p:cNvSpPr>
            <a:spLocks noGrp="1"/>
          </p:cNvSpPr>
          <p:nvPr>
            <p:ph type="title"/>
          </p:nvPr>
        </p:nvSpPr>
        <p:spPr>
          <a:xfrm>
            <a:off x="0" y="0"/>
            <a:ext cx="3932237" cy="673331"/>
          </a:xfrm>
        </p:spPr>
        <p:txBody>
          <a:bodyPr/>
          <a:lstStyle/>
          <a:p>
            <a:r>
              <a:rPr lang="en-US" dirty="0"/>
              <a:t>Who are we? </a:t>
            </a:r>
          </a:p>
        </p:txBody>
      </p:sp>
      <p:sp>
        <p:nvSpPr>
          <p:cNvPr id="4" name="Text Placeholder 3">
            <a:extLst>
              <a:ext uri="{FF2B5EF4-FFF2-40B4-BE49-F238E27FC236}">
                <a16:creationId xmlns:a16="http://schemas.microsoft.com/office/drawing/2014/main" id="{BE1766AA-E5BE-47F1-BED2-85604F963865}"/>
              </a:ext>
            </a:extLst>
          </p:cNvPr>
          <p:cNvSpPr>
            <a:spLocks noGrp="1"/>
          </p:cNvSpPr>
          <p:nvPr>
            <p:ph type="body" sz="half" idx="2"/>
          </p:nvPr>
        </p:nvSpPr>
        <p:spPr>
          <a:xfrm>
            <a:off x="1" y="734290"/>
            <a:ext cx="6979920" cy="2493819"/>
          </a:xfrm>
        </p:spPr>
        <p:txBody>
          <a:bodyPr>
            <a:normAutofit/>
          </a:bodyPr>
          <a:lstStyle/>
          <a:p>
            <a:r>
              <a:rPr lang="en-US" sz="2800" dirty="0" err="1"/>
              <a:t>UoD</a:t>
            </a:r>
            <a:r>
              <a:rPr lang="en-US" sz="2800" dirty="0"/>
              <a:t> CPCRS: University of Duhok Center for Peace and Conflict Resolution Studies (“</a:t>
            </a:r>
            <a:r>
              <a:rPr lang="en-US" sz="2800" dirty="0" err="1"/>
              <a:t>UoD</a:t>
            </a:r>
            <a:r>
              <a:rPr lang="en-US" sz="2800" dirty="0"/>
              <a:t> Peace Center”) </a:t>
            </a:r>
          </a:p>
          <a:p>
            <a:r>
              <a:rPr lang="en-US" sz="2800" dirty="0"/>
              <a:t>NYU PREP: New York University Peace Research and Education Program </a:t>
            </a:r>
          </a:p>
          <a:p>
            <a:endParaRPr lang="en-US" dirty="0"/>
          </a:p>
        </p:txBody>
      </p:sp>
      <p:pic>
        <p:nvPicPr>
          <p:cNvPr id="7" name="Picture 6">
            <a:extLst>
              <a:ext uri="{FF2B5EF4-FFF2-40B4-BE49-F238E27FC236}">
                <a16:creationId xmlns:a16="http://schemas.microsoft.com/office/drawing/2014/main" id="{BE453885-10BE-4A28-BFF5-11018F6A962D}"/>
              </a:ext>
            </a:extLst>
          </p:cNvPr>
          <p:cNvPicPr>
            <a:picLocks noChangeAspect="1"/>
          </p:cNvPicPr>
          <p:nvPr/>
        </p:nvPicPr>
        <p:blipFill>
          <a:blip r:embed="rId3"/>
          <a:stretch>
            <a:fillRect/>
          </a:stretch>
        </p:blipFill>
        <p:spPr>
          <a:xfrm>
            <a:off x="0" y="3241964"/>
            <a:ext cx="7340751" cy="3616036"/>
          </a:xfrm>
          <a:prstGeom prst="rect">
            <a:avLst/>
          </a:prstGeom>
        </p:spPr>
      </p:pic>
      <p:pic>
        <p:nvPicPr>
          <p:cNvPr id="6" name="Picture Placeholder 5">
            <a:extLst>
              <a:ext uri="{FF2B5EF4-FFF2-40B4-BE49-F238E27FC236}">
                <a16:creationId xmlns:a16="http://schemas.microsoft.com/office/drawing/2014/main" id="{5D4B324C-5BFE-4BE7-82CB-B8C783449019}"/>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2507" t="211" r="18805" b="-211"/>
          <a:stretch/>
        </p:blipFill>
        <p:spPr>
          <a:xfrm>
            <a:off x="6979920" y="0"/>
            <a:ext cx="5212080" cy="4967866"/>
          </a:xfrm>
        </p:spPr>
      </p:pic>
    </p:spTree>
    <p:extLst>
      <p:ext uri="{BB962C8B-B14F-4D97-AF65-F5344CB8AC3E}">
        <p14:creationId xmlns:p14="http://schemas.microsoft.com/office/powerpoint/2010/main" val="1291138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0F905-AB02-49CE-B979-72686111BE11}"/>
              </a:ext>
            </a:extLst>
          </p:cNvPr>
          <p:cNvSpPr>
            <a:spLocks noGrp="1"/>
          </p:cNvSpPr>
          <p:nvPr>
            <p:ph type="title"/>
          </p:nvPr>
        </p:nvSpPr>
        <p:spPr>
          <a:xfrm>
            <a:off x="0" y="180109"/>
            <a:ext cx="4017818" cy="2050473"/>
          </a:xfrm>
        </p:spPr>
        <p:txBody>
          <a:bodyPr>
            <a:normAutofit/>
          </a:bodyPr>
          <a:lstStyle/>
          <a:p>
            <a:r>
              <a:rPr lang="en-US" dirty="0"/>
              <a:t>Benefits, challenges, and lessons learned</a:t>
            </a:r>
          </a:p>
        </p:txBody>
      </p:sp>
      <p:pic>
        <p:nvPicPr>
          <p:cNvPr id="5" name="Content Placeholder 4">
            <a:extLst>
              <a:ext uri="{FF2B5EF4-FFF2-40B4-BE49-F238E27FC236}">
                <a16:creationId xmlns:a16="http://schemas.microsoft.com/office/drawing/2014/main" id="{E891C1D6-8CEE-40BC-96DC-C0C93125BE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1091" y="969818"/>
            <a:ext cx="7850909" cy="5888182"/>
          </a:xfrm>
        </p:spPr>
      </p:pic>
    </p:spTree>
    <p:extLst>
      <p:ext uri="{BB962C8B-B14F-4D97-AF65-F5344CB8AC3E}">
        <p14:creationId xmlns:p14="http://schemas.microsoft.com/office/powerpoint/2010/main" val="105277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999D-6837-4BBF-BF99-7B766BF476D2}"/>
              </a:ext>
            </a:extLst>
          </p:cNvPr>
          <p:cNvSpPr>
            <a:spLocks noGrp="1"/>
          </p:cNvSpPr>
          <p:nvPr>
            <p:ph type="title"/>
          </p:nvPr>
        </p:nvSpPr>
        <p:spPr>
          <a:xfrm>
            <a:off x="727364" y="1445780"/>
            <a:ext cx="10515600" cy="1325563"/>
          </a:xfrm>
        </p:spPr>
        <p:txBody>
          <a:bodyPr/>
          <a:lstStyle/>
          <a:p>
            <a:pPr algn="ctr"/>
            <a:r>
              <a:rPr lang="en-US" dirty="0"/>
              <a:t>Thank you </a:t>
            </a:r>
          </a:p>
        </p:txBody>
      </p:sp>
      <p:sp>
        <p:nvSpPr>
          <p:cNvPr id="3" name="Content Placeholder 2">
            <a:extLst>
              <a:ext uri="{FF2B5EF4-FFF2-40B4-BE49-F238E27FC236}">
                <a16:creationId xmlns:a16="http://schemas.microsoft.com/office/drawing/2014/main" id="{77007429-338B-43CA-BB82-ABC40AD536FB}"/>
              </a:ext>
            </a:extLst>
          </p:cNvPr>
          <p:cNvSpPr>
            <a:spLocks noGrp="1"/>
          </p:cNvSpPr>
          <p:nvPr>
            <p:ph idx="1"/>
          </p:nvPr>
        </p:nvSpPr>
        <p:spPr>
          <a:xfrm>
            <a:off x="838200" y="3560617"/>
            <a:ext cx="10515600" cy="2616345"/>
          </a:xfrm>
        </p:spPr>
        <p:txBody>
          <a:bodyPr/>
          <a:lstStyle/>
          <a:p>
            <a:pPr marL="0" indent="0" algn="ctr">
              <a:buNone/>
            </a:pPr>
            <a:r>
              <a:rPr lang="en-US" dirty="0"/>
              <a:t>Further questions? Write me: </a:t>
            </a:r>
            <a:r>
              <a:rPr lang="en-US" dirty="0">
                <a:hlinkClick r:id="rId3"/>
              </a:rPr>
              <a:t>audreywatne@mcc.org</a:t>
            </a:r>
            <a:r>
              <a:rPr lang="en-US" dirty="0"/>
              <a:t> </a:t>
            </a:r>
          </a:p>
        </p:txBody>
      </p:sp>
    </p:spTree>
    <p:extLst>
      <p:ext uri="{BB962C8B-B14F-4D97-AF65-F5344CB8AC3E}">
        <p14:creationId xmlns:p14="http://schemas.microsoft.com/office/powerpoint/2010/main" val="390598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70352C-4E7C-4B6C-BAFD-B0A5E9DF4B07}"/>
              </a:ext>
            </a:extLst>
          </p:cNvPr>
          <p:cNvSpPr/>
          <p:nvPr/>
        </p:nvSpPr>
        <p:spPr>
          <a:xfrm>
            <a:off x="130033" y="249451"/>
            <a:ext cx="2535380" cy="1149927"/>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History of NYU-</a:t>
            </a:r>
            <a:r>
              <a:rPr lang="en-US" sz="2400" dirty="0" err="1"/>
              <a:t>UoD</a:t>
            </a:r>
            <a:r>
              <a:rPr lang="en-US" sz="2400" dirty="0"/>
              <a:t> partnership</a:t>
            </a:r>
          </a:p>
        </p:txBody>
      </p:sp>
      <p:sp>
        <p:nvSpPr>
          <p:cNvPr id="6" name="Rectangle 5">
            <a:extLst>
              <a:ext uri="{FF2B5EF4-FFF2-40B4-BE49-F238E27FC236}">
                <a16:creationId xmlns:a16="http://schemas.microsoft.com/office/drawing/2014/main" id="{BAB4FE8E-8E3D-4E0D-B670-26DEAF35CB26}"/>
              </a:ext>
            </a:extLst>
          </p:cNvPr>
          <p:cNvSpPr/>
          <p:nvPr/>
        </p:nvSpPr>
        <p:spPr>
          <a:xfrm>
            <a:off x="3676793" y="249451"/>
            <a:ext cx="2050473" cy="1149927"/>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Models of partnerships</a:t>
            </a:r>
          </a:p>
        </p:txBody>
      </p:sp>
      <p:sp>
        <p:nvSpPr>
          <p:cNvPr id="7" name="Rectangle 6">
            <a:extLst>
              <a:ext uri="{FF2B5EF4-FFF2-40B4-BE49-F238E27FC236}">
                <a16:creationId xmlns:a16="http://schemas.microsoft.com/office/drawing/2014/main" id="{B792B951-B4C4-4F70-91C8-07DA42471FC3}"/>
              </a:ext>
            </a:extLst>
          </p:cNvPr>
          <p:cNvSpPr/>
          <p:nvPr/>
        </p:nvSpPr>
        <p:spPr>
          <a:xfrm>
            <a:off x="9315536" y="1942753"/>
            <a:ext cx="1884217" cy="1149927"/>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Benefits and challenges </a:t>
            </a:r>
          </a:p>
        </p:txBody>
      </p:sp>
      <p:sp>
        <p:nvSpPr>
          <p:cNvPr id="8" name="Rectangle 7">
            <a:extLst>
              <a:ext uri="{FF2B5EF4-FFF2-40B4-BE49-F238E27FC236}">
                <a16:creationId xmlns:a16="http://schemas.microsoft.com/office/drawing/2014/main" id="{1518B4B9-D7E8-4537-BDFE-A614226BE919}"/>
              </a:ext>
            </a:extLst>
          </p:cNvPr>
          <p:cNvSpPr/>
          <p:nvPr/>
        </p:nvSpPr>
        <p:spPr>
          <a:xfrm>
            <a:off x="6417461" y="97086"/>
            <a:ext cx="2215030" cy="145465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Moving from M&amp;E to Institutional Learning </a:t>
            </a:r>
          </a:p>
        </p:txBody>
      </p:sp>
      <p:sp>
        <p:nvSpPr>
          <p:cNvPr id="9" name="Rectangle 8">
            <a:extLst>
              <a:ext uri="{FF2B5EF4-FFF2-40B4-BE49-F238E27FC236}">
                <a16:creationId xmlns:a16="http://schemas.microsoft.com/office/drawing/2014/main" id="{9689E6F1-5B06-4B14-AB88-C741B28184C1}"/>
              </a:ext>
            </a:extLst>
          </p:cNvPr>
          <p:cNvSpPr/>
          <p:nvPr/>
        </p:nvSpPr>
        <p:spPr>
          <a:xfrm>
            <a:off x="9315536" y="3811385"/>
            <a:ext cx="1884217" cy="1149927"/>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Lessons learned </a:t>
            </a:r>
          </a:p>
        </p:txBody>
      </p:sp>
      <p:sp>
        <p:nvSpPr>
          <p:cNvPr id="11" name="Content Placeholder 2">
            <a:extLst>
              <a:ext uri="{FF2B5EF4-FFF2-40B4-BE49-F238E27FC236}">
                <a16:creationId xmlns:a16="http://schemas.microsoft.com/office/drawing/2014/main" id="{7FCA5CC2-EB7B-418A-BA96-C150888ADCE5}"/>
              </a:ext>
            </a:extLst>
          </p:cNvPr>
          <p:cNvSpPr txBox="1">
            <a:spLocks/>
          </p:cNvSpPr>
          <p:nvPr/>
        </p:nvSpPr>
        <p:spPr>
          <a:xfrm>
            <a:off x="-1" y="1872343"/>
            <a:ext cx="8685631" cy="502801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i="1" dirty="0"/>
              <a:t>Key Questions </a:t>
            </a:r>
          </a:p>
          <a:p>
            <a:r>
              <a:rPr lang="en-US" dirty="0"/>
              <a:t>How can information be mobilized into learning for the larger humanitarian and development community? </a:t>
            </a:r>
          </a:p>
          <a:p>
            <a:r>
              <a:rPr lang="en-US" dirty="0"/>
              <a:t>In what ways can M&amp;E feed into research and connect to relevant academic debate? </a:t>
            </a:r>
          </a:p>
          <a:p>
            <a:r>
              <a:rPr lang="en-US" dirty="0"/>
              <a:t>How can we think strategically about longer term uses of M&amp;E data? </a:t>
            </a:r>
          </a:p>
          <a:p>
            <a:r>
              <a:rPr lang="en-US" sz="2600" dirty="0"/>
              <a:t>Concrete examples will be drawn from project implementation experience in the Kurdistan Region of Iraq and Mosul, Iraq. </a:t>
            </a:r>
          </a:p>
          <a:p>
            <a:endParaRPr lang="en-US" dirty="0"/>
          </a:p>
          <a:p>
            <a:r>
              <a:rPr lang="en-US" dirty="0"/>
              <a:t>*Feedback is very welcome*</a:t>
            </a:r>
          </a:p>
          <a:p>
            <a:endParaRPr lang="en-US" dirty="0"/>
          </a:p>
        </p:txBody>
      </p:sp>
      <p:sp>
        <p:nvSpPr>
          <p:cNvPr id="14" name="Rectangle 13">
            <a:extLst>
              <a:ext uri="{FF2B5EF4-FFF2-40B4-BE49-F238E27FC236}">
                <a16:creationId xmlns:a16="http://schemas.microsoft.com/office/drawing/2014/main" id="{403D7D19-8475-404C-999C-36C686D77427}"/>
              </a:ext>
            </a:extLst>
          </p:cNvPr>
          <p:cNvSpPr/>
          <p:nvPr/>
        </p:nvSpPr>
        <p:spPr>
          <a:xfrm>
            <a:off x="9315536" y="5458622"/>
            <a:ext cx="1884216" cy="1149927"/>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Conclusion</a:t>
            </a:r>
          </a:p>
        </p:txBody>
      </p:sp>
      <p:cxnSp>
        <p:nvCxnSpPr>
          <p:cNvPr id="16" name="Straight Arrow Connector 15">
            <a:extLst>
              <a:ext uri="{FF2B5EF4-FFF2-40B4-BE49-F238E27FC236}">
                <a16:creationId xmlns:a16="http://schemas.microsoft.com/office/drawing/2014/main" id="{C3C0CCFA-206F-4385-AF01-57034F084E78}"/>
              </a:ext>
            </a:extLst>
          </p:cNvPr>
          <p:cNvCxnSpPr>
            <a:stCxn id="5" idx="3"/>
            <a:endCxn id="6" idx="1"/>
          </p:cNvCxnSpPr>
          <p:nvPr/>
        </p:nvCxnSpPr>
        <p:spPr>
          <a:xfrm>
            <a:off x="2665413" y="824415"/>
            <a:ext cx="1005840"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E3A82B63-FF7D-4C35-B368-29B5B1DD0F46}"/>
              </a:ext>
            </a:extLst>
          </p:cNvPr>
          <p:cNvCxnSpPr>
            <a:stCxn id="6" idx="3"/>
            <a:endCxn id="6" idx="3"/>
          </p:cNvCxnSpPr>
          <p:nvPr/>
        </p:nvCxnSpPr>
        <p:spPr>
          <a:xfrm>
            <a:off x="5727266" y="82441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1F223F0-DD1A-4D0C-9D80-F2B790209D67}"/>
              </a:ext>
            </a:extLst>
          </p:cNvPr>
          <p:cNvCxnSpPr>
            <a:cxnSpLocks/>
            <a:stCxn id="6" idx="3"/>
            <a:endCxn id="8" idx="1"/>
          </p:cNvCxnSpPr>
          <p:nvPr/>
        </p:nvCxnSpPr>
        <p:spPr>
          <a:xfrm>
            <a:off x="5727266" y="824415"/>
            <a:ext cx="6901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ED5AB32-BDAC-4BED-BDBC-7C58832DF257}"/>
              </a:ext>
            </a:extLst>
          </p:cNvPr>
          <p:cNvCxnSpPr>
            <a:cxnSpLocks/>
            <a:stCxn id="8" idx="3"/>
            <a:endCxn id="21" idx="1"/>
          </p:cNvCxnSpPr>
          <p:nvPr/>
        </p:nvCxnSpPr>
        <p:spPr>
          <a:xfrm flipV="1">
            <a:off x="8632491" y="824414"/>
            <a:ext cx="68304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EB4CF5E-9288-45C9-9AC4-70E585F9E3B6}"/>
              </a:ext>
            </a:extLst>
          </p:cNvPr>
          <p:cNvCxnSpPr>
            <a:cxnSpLocks/>
            <a:stCxn id="7" idx="2"/>
            <a:endCxn id="9" idx="0"/>
          </p:cNvCxnSpPr>
          <p:nvPr/>
        </p:nvCxnSpPr>
        <p:spPr>
          <a:xfrm>
            <a:off x="10257645" y="3092680"/>
            <a:ext cx="0" cy="7187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D86C80-34D3-4655-813B-C3D313D42733}"/>
              </a:ext>
            </a:extLst>
          </p:cNvPr>
          <p:cNvCxnSpPr>
            <a:cxnSpLocks/>
            <a:stCxn id="9" idx="2"/>
            <a:endCxn id="14" idx="0"/>
          </p:cNvCxnSpPr>
          <p:nvPr/>
        </p:nvCxnSpPr>
        <p:spPr>
          <a:xfrm flipH="1">
            <a:off x="10257644" y="4961312"/>
            <a:ext cx="1" cy="4973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4CFD1E5-1CA4-4B36-B14B-6FCCC7748AC6}"/>
              </a:ext>
            </a:extLst>
          </p:cNvPr>
          <p:cNvSpPr/>
          <p:nvPr/>
        </p:nvSpPr>
        <p:spPr>
          <a:xfrm>
            <a:off x="9315536" y="249450"/>
            <a:ext cx="1884217" cy="1149927"/>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a:t>Data mobilization </a:t>
            </a:r>
            <a:endParaRPr lang="en-US" sz="2400" dirty="0"/>
          </a:p>
        </p:txBody>
      </p:sp>
      <p:cxnSp>
        <p:nvCxnSpPr>
          <p:cNvPr id="28" name="Straight Arrow Connector 27">
            <a:extLst>
              <a:ext uri="{FF2B5EF4-FFF2-40B4-BE49-F238E27FC236}">
                <a16:creationId xmlns:a16="http://schemas.microsoft.com/office/drawing/2014/main" id="{28C76EF0-49FF-496F-977E-57C1FCB95DCE}"/>
              </a:ext>
            </a:extLst>
          </p:cNvPr>
          <p:cNvCxnSpPr>
            <a:cxnSpLocks/>
            <a:stCxn id="21" idx="2"/>
            <a:endCxn id="7" idx="0"/>
          </p:cNvCxnSpPr>
          <p:nvPr/>
        </p:nvCxnSpPr>
        <p:spPr>
          <a:xfrm>
            <a:off x="10257645" y="1399377"/>
            <a:ext cx="0" cy="5433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29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4C08F3-B3F2-4A7A-8F47-096B58879C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2888" y="1170203"/>
            <a:ext cx="7583729" cy="5687797"/>
          </a:xfrm>
        </p:spPr>
      </p:pic>
      <p:sp>
        <p:nvSpPr>
          <p:cNvPr id="6" name="Title 1">
            <a:extLst>
              <a:ext uri="{FF2B5EF4-FFF2-40B4-BE49-F238E27FC236}">
                <a16:creationId xmlns:a16="http://schemas.microsoft.com/office/drawing/2014/main" id="{7AE75FC8-5050-495F-896B-76B2760576CD}"/>
              </a:ext>
            </a:extLst>
          </p:cNvPr>
          <p:cNvSpPr txBox="1">
            <a:spLocks/>
          </p:cNvSpPr>
          <p:nvPr/>
        </p:nvSpPr>
        <p:spPr>
          <a:xfrm>
            <a:off x="207819" y="-103629"/>
            <a:ext cx="1092649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History of the Partnership </a:t>
            </a:r>
          </a:p>
        </p:txBody>
      </p:sp>
    </p:spTree>
    <p:extLst>
      <p:ext uri="{BB962C8B-B14F-4D97-AF65-F5344CB8AC3E}">
        <p14:creationId xmlns:p14="http://schemas.microsoft.com/office/powerpoint/2010/main" val="426070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D59E49-3DBE-4FD4-ACDE-8C7919DA4105}"/>
              </a:ext>
            </a:extLst>
          </p:cNvPr>
          <p:cNvPicPr>
            <a:picLocks noChangeAspect="1"/>
          </p:cNvPicPr>
          <p:nvPr/>
        </p:nvPicPr>
        <p:blipFill>
          <a:blip r:embed="rId3"/>
          <a:stretch>
            <a:fillRect/>
          </a:stretch>
        </p:blipFill>
        <p:spPr>
          <a:xfrm>
            <a:off x="0" y="0"/>
            <a:ext cx="6384889" cy="4378366"/>
          </a:xfrm>
          <a:prstGeom prst="rect">
            <a:avLst/>
          </a:prstGeom>
        </p:spPr>
      </p:pic>
      <p:pic>
        <p:nvPicPr>
          <p:cNvPr id="1026" name="Picture 2" descr="https://lh6.googleusercontent.com/c6kYWy1FoS_Dc5E5StQD3WdIbsNy-W9hmu8wTxUo7P6zvNrsfGqaywwst4ZPcQ9KTm3bHJVlFdpB92H_lODXywMw7_MC60rQCxHhGwlq54dsGNGJU6pVXMXE20iMHX788kPggkvx">
            <a:extLst>
              <a:ext uri="{FF2B5EF4-FFF2-40B4-BE49-F238E27FC236}">
                <a16:creationId xmlns:a16="http://schemas.microsoft.com/office/drawing/2014/main" id="{3A9B7C39-B3E9-48F3-800D-DC65475FB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111" y="2060415"/>
            <a:ext cx="6384889" cy="479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912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59AE-7179-4706-8AEA-470D86F4C675}"/>
              </a:ext>
            </a:extLst>
          </p:cNvPr>
          <p:cNvSpPr>
            <a:spLocks noGrp="1"/>
          </p:cNvSpPr>
          <p:nvPr>
            <p:ph type="title"/>
          </p:nvPr>
        </p:nvSpPr>
        <p:spPr/>
        <p:txBody>
          <a:bodyPr/>
          <a:lstStyle/>
          <a:p>
            <a:r>
              <a:rPr lang="en-US" dirty="0"/>
              <a:t>Principles of our Methodology</a:t>
            </a:r>
          </a:p>
        </p:txBody>
      </p:sp>
      <p:pic>
        <p:nvPicPr>
          <p:cNvPr id="6" name="Picture Placeholder 5">
            <a:extLst>
              <a:ext uri="{FF2B5EF4-FFF2-40B4-BE49-F238E27FC236}">
                <a16:creationId xmlns:a16="http://schemas.microsoft.com/office/drawing/2014/main" id="{B8354554-5C0F-4137-9D4A-9E3786E9B2A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a:extLst>
              <a:ext uri="{FF2B5EF4-FFF2-40B4-BE49-F238E27FC236}">
                <a16:creationId xmlns:a16="http://schemas.microsoft.com/office/drawing/2014/main" id="{7939EB44-C205-4E40-81F8-C57034B88205}"/>
              </a:ext>
            </a:extLst>
          </p:cNvPr>
          <p:cNvSpPr>
            <a:spLocks noGrp="1"/>
          </p:cNvSpPr>
          <p:nvPr>
            <p:ph type="body" sz="half" idx="2"/>
          </p:nvPr>
        </p:nvSpPr>
        <p:spPr>
          <a:xfrm>
            <a:off x="839788" y="2369126"/>
            <a:ext cx="3932237" cy="3499861"/>
          </a:xfrm>
        </p:spPr>
        <p:txBody>
          <a:bodyPr/>
          <a:lstStyle/>
          <a:p>
            <a:r>
              <a:rPr lang="en-US" sz="2000" dirty="0"/>
              <a:t>Co-creation </a:t>
            </a:r>
          </a:p>
          <a:p>
            <a:r>
              <a:rPr lang="en-US" sz="2000" dirty="0"/>
              <a:t>Co-authorship </a:t>
            </a:r>
          </a:p>
          <a:p>
            <a:r>
              <a:rPr lang="en-US" sz="2000" dirty="0"/>
              <a:t>Co-ownership </a:t>
            </a:r>
          </a:p>
          <a:p>
            <a:r>
              <a:rPr lang="en-US" sz="2000" dirty="0"/>
              <a:t>Collaboration and compromise </a:t>
            </a:r>
          </a:p>
        </p:txBody>
      </p:sp>
    </p:spTree>
    <p:extLst>
      <p:ext uri="{BB962C8B-B14F-4D97-AF65-F5344CB8AC3E}">
        <p14:creationId xmlns:p14="http://schemas.microsoft.com/office/powerpoint/2010/main" val="30524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FC6D3-94E3-4E75-B4FE-8B1E0F67C3E1}"/>
              </a:ext>
            </a:extLst>
          </p:cNvPr>
          <p:cNvSpPr>
            <a:spLocks noGrp="1"/>
          </p:cNvSpPr>
          <p:nvPr>
            <p:ph type="title"/>
          </p:nvPr>
        </p:nvSpPr>
        <p:spPr>
          <a:xfrm>
            <a:off x="0" y="36584"/>
            <a:ext cx="4627418" cy="2387961"/>
          </a:xfrm>
        </p:spPr>
        <p:txBody>
          <a:bodyPr/>
          <a:lstStyle/>
          <a:p>
            <a:r>
              <a:rPr lang="en-US" dirty="0"/>
              <a:t>Model 1: </a:t>
            </a:r>
            <a:br>
              <a:rPr lang="en-US" dirty="0"/>
            </a:br>
            <a:r>
              <a:rPr lang="en-US" dirty="0"/>
              <a:t>Basic partnership</a:t>
            </a:r>
          </a:p>
        </p:txBody>
      </p:sp>
      <p:pic>
        <p:nvPicPr>
          <p:cNvPr id="10" name="Content Placeholder 9">
            <a:extLst>
              <a:ext uri="{FF2B5EF4-FFF2-40B4-BE49-F238E27FC236}">
                <a16:creationId xmlns:a16="http://schemas.microsoft.com/office/drawing/2014/main" id="{1CFB9114-A946-4ABB-8DBF-1BD8EF04D8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0873" y="303990"/>
            <a:ext cx="5954309" cy="6041392"/>
          </a:xfrm>
        </p:spPr>
      </p:pic>
      <p:sp>
        <p:nvSpPr>
          <p:cNvPr id="11" name="TextBox 10">
            <a:extLst>
              <a:ext uri="{FF2B5EF4-FFF2-40B4-BE49-F238E27FC236}">
                <a16:creationId xmlns:a16="http://schemas.microsoft.com/office/drawing/2014/main" id="{73D4999A-E9C6-4D80-944A-F8345D2A53A7}"/>
              </a:ext>
            </a:extLst>
          </p:cNvPr>
          <p:cNvSpPr txBox="1"/>
          <p:nvPr/>
        </p:nvSpPr>
        <p:spPr>
          <a:xfrm>
            <a:off x="526472" y="2784764"/>
            <a:ext cx="4239492" cy="2246769"/>
          </a:xfrm>
          <a:prstGeom prst="rect">
            <a:avLst/>
          </a:prstGeom>
          <a:noFill/>
        </p:spPr>
        <p:txBody>
          <a:bodyPr wrap="square" rtlCol="0">
            <a:spAutoFit/>
          </a:bodyPr>
          <a:lstStyle/>
          <a:p>
            <a:r>
              <a:rPr lang="en-US" sz="2800" dirty="0"/>
              <a:t>Data outputs: internal reports for NYU and </a:t>
            </a:r>
            <a:r>
              <a:rPr lang="en-US" sz="2800" dirty="0" err="1"/>
              <a:t>UoD</a:t>
            </a:r>
            <a:r>
              <a:rPr lang="en-US" sz="2800" dirty="0"/>
              <a:t>, donor reports, forthcoming working paper for the NYU PREP online journal </a:t>
            </a:r>
          </a:p>
        </p:txBody>
      </p:sp>
    </p:spTree>
    <p:extLst>
      <p:ext uri="{BB962C8B-B14F-4D97-AF65-F5344CB8AC3E}">
        <p14:creationId xmlns:p14="http://schemas.microsoft.com/office/powerpoint/2010/main" val="231228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6662672-29B4-4034-808E-1395E6316F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2545" y="325329"/>
            <a:ext cx="8276456" cy="6207342"/>
          </a:xfrm>
        </p:spPr>
      </p:pic>
    </p:spTree>
    <p:extLst>
      <p:ext uri="{BB962C8B-B14F-4D97-AF65-F5344CB8AC3E}">
        <p14:creationId xmlns:p14="http://schemas.microsoft.com/office/powerpoint/2010/main" val="391351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05334D-86C2-45A4-B841-D127E4A738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8072" y="306748"/>
            <a:ext cx="8021783" cy="6016337"/>
          </a:xfrm>
        </p:spPr>
      </p:pic>
    </p:spTree>
    <p:extLst>
      <p:ext uri="{BB962C8B-B14F-4D97-AF65-F5344CB8AC3E}">
        <p14:creationId xmlns:p14="http://schemas.microsoft.com/office/powerpoint/2010/main" val="2088286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2263</TotalTime>
  <Words>733</Words>
  <Application>Microsoft Office PowerPoint</Application>
  <PresentationFormat>Widescreen</PresentationFormat>
  <Paragraphs>81</Paragraphs>
  <Slides>21</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From M&amp;E to Institutional Learning: Progress through University Partnerships  (Case study in Kurdistan, Iraq)</vt:lpstr>
      <vt:lpstr>Who are we? </vt:lpstr>
      <vt:lpstr>PowerPoint Presentation</vt:lpstr>
      <vt:lpstr>PowerPoint Presentation</vt:lpstr>
      <vt:lpstr>PowerPoint Presentation</vt:lpstr>
      <vt:lpstr>Principles of our Methodology</vt:lpstr>
      <vt:lpstr>Model 1:  Basic partnership</vt:lpstr>
      <vt:lpstr>PowerPoint Presentation</vt:lpstr>
      <vt:lpstr>PowerPoint Presentation</vt:lpstr>
      <vt:lpstr>Model 2: Developed Partnership </vt:lpstr>
      <vt:lpstr>PowerPoint Presentation</vt:lpstr>
      <vt:lpstr>PowerPoint Presentation</vt:lpstr>
      <vt:lpstr>PowerPoint Presentation</vt:lpstr>
      <vt:lpstr>PowerPoint Presentation</vt:lpstr>
      <vt:lpstr>Model 3: Conflict mapping research </vt:lpstr>
      <vt:lpstr>PowerPoint Presentation</vt:lpstr>
      <vt:lpstr>Moving from M&amp;E- Institutional Learning </vt:lpstr>
      <vt:lpstr>Local Data Mobilization  </vt:lpstr>
      <vt:lpstr>International Data Mobilization</vt:lpstr>
      <vt:lpstr>Benefits, challenges, and lessons learned</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M&amp;E to Institutional Learning: Progress through University Partnerships (Case study in Kurdistan, Iraq)</dc:title>
  <dc:creator>Audrey</dc:creator>
  <cp:lastModifiedBy>Jessica Baumgardner-Zuzik</cp:lastModifiedBy>
  <cp:revision>40</cp:revision>
  <dcterms:created xsi:type="dcterms:W3CDTF">2018-10-04T09:40:56Z</dcterms:created>
  <dcterms:modified xsi:type="dcterms:W3CDTF">2018-10-18T13:40:13Z</dcterms:modified>
</cp:coreProperties>
</file>