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1" r:id="rId6"/>
    <p:sldId id="262" r:id="rId7"/>
    <p:sldId id="263" r:id="rId8"/>
    <p:sldId id="264" r:id="rId9"/>
    <p:sldId id="267" r:id="rId10"/>
    <p:sldId id="269" r:id="rId11"/>
    <p:sldId id="279" r:id="rId12"/>
    <p:sldId id="272" r:id="rId13"/>
    <p:sldId id="277" r:id="rId14"/>
    <p:sldId id="270" r:id="rId15"/>
    <p:sldId id="278" r:id="rId16"/>
    <p:sldId id="271" r:id="rId17"/>
    <p:sldId id="273" r:id="rId18"/>
    <p:sldId id="274" r:id="rId19"/>
    <p:sldId id="275" r:id="rId20"/>
    <p:sldId id="280" r:id="rId21"/>
    <p:sldId id="276"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3392" autoAdjust="0"/>
  </p:normalViewPr>
  <p:slideViewPr>
    <p:cSldViewPr snapToGrid="0">
      <p:cViewPr varScale="1">
        <p:scale>
          <a:sx n="90" d="100"/>
          <a:sy n="90" d="100"/>
        </p:scale>
        <p:origin x="711" y="8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EDC495-BC05-424F-9E67-5299053647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hi</a:t>
            </a:r>
          </a:p>
        </p:txBody>
      </p:sp>
      <p:sp>
        <p:nvSpPr>
          <p:cNvPr id="3" name="Date Placeholder 2">
            <a:extLst>
              <a:ext uri="{FF2B5EF4-FFF2-40B4-BE49-F238E27FC236}">
                <a16:creationId xmlns:a16="http://schemas.microsoft.com/office/drawing/2014/main" id="{20CF4400-82D8-400F-8177-232269E1D8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EC6C92-A64D-4B23-A037-1B251D555E14}" type="datetimeFigureOut">
              <a:rPr lang="en-GB" smtClean="0"/>
              <a:t>13/10/2018</a:t>
            </a:fld>
            <a:endParaRPr lang="en-GB"/>
          </a:p>
        </p:txBody>
      </p:sp>
      <p:sp>
        <p:nvSpPr>
          <p:cNvPr id="4" name="Footer Placeholder 3">
            <a:extLst>
              <a:ext uri="{FF2B5EF4-FFF2-40B4-BE49-F238E27FC236}">
                <a16:creationId xmlns:a16="http://schemas.microsoft.com/office/drawing/2014/main" id="{FFB68F2D-8F7A-4D15-A2B0-12F24784A6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E644ED3-8BB7-49C8-B504-AA88298B25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95C496-F889-4E08-9ED3-7EC307966A68}" type="slidenum">
              <a:rPr lang="en-GB" smtClean="0"/>
              <a:t>‹#›</a:t>
            </a:fld>
            <a:endParaRPr lang="en-GB"/>
          </a:p>
        </p:txBody>
      </p:sp>
    </p:spTree>
    <p:extLst>
      <p:ext uri="{BB962C8B-B14F-4D97-AF65-F5344CB8AC3E}">
        <p14:creationId xmlns:p14="http://schemas.microsoft.com/office/powerpoint/2010/main" val="392380875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hi</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14F28-5D6A-4180-8859-385593F53D25}" type="datetimeFigureOut">
              <a:rPr lang="en-GB" smtClean="0"/>
              <a:t>13/10/2018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19B249-8351-4938-AEB1-B57E717EF890}" type="slidenum">
              <a:rPr lang="en-GB" smtClean="0"/>
              <a:t>‹#›</a:t>
            </a:fld>
            <a:endParaRPr lang="en-GB"/>
          </a:p>
        </p:txBody>
      </p:sp>
    </p:spTree>
    <p:extLst>
      <p:ext uri="{BB962C8B-B14F-4D97-AF65-F5344CB8AC3E}">
        <p14:creationId xmlns:p14="http://schemas.microsoft.com/office/powerpoint/2010/main" val="282771675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Can be described as an intervention’s </a:t>
            </a:r>
            <a:r>
              <a:rPr lang="en-GB" i="1" dirty="0"/>
              <a:t>reach</a:t>
            </a:r>
            <a:r>
              <a:rPr lang="en-GB" dirty="0"/>
              <a:t> and the levels of influence it may have as ‘spheres of influence’: </a:t>
            </a:r>
          </a:p>
          <a:p>
            <a:pPr lvl="1"/>
            <a:r>
              <a:rPr lang="en-GB" dirty="0"/>
              <a:t>	-   Outputs = sphere of direct control </a:t>
            </a:r>
          </a:p>
          <a:p>
            <a:pPr marL="1085850" lvl="2" indent="-171450">
              <a:buFontTx/>
              <a:buChar char="-"/>
            </a:pPr>
            <a:r>
              <a:rPr lang="en-GB" dirty="0"/>
              <a:t>Outcomes &amp; impact = spheres of influence (direct and indirect</a:t>
            </a:r>
            <a:r>
              <a:rPr lang="en-US" dirty="0"/>
              <a:t>)</a:t>
            </a:r>
          </a:p>
          <a:p>
            <a:pPr marL="914400" lvl="2" indent="0">
              <a:buFontTx/>
              <a:buNone/>
            </a:pPr>
            <a:endParaRPr lang="en-US" sz="1200" kern="1200" dirty="0">
              <a:solidFill>
                <a:schemeClr val="tx1"/>
              </a:solidFill>
              <a:effectLst/>
              <a:latin typeface="+mn-lt"/>
              <a:ea typeface="+mn-ea"/>
              <a:cs typeface="+mn-cs"/>
            </a:endParaRPr>
          </a:p>
          <a:p>
            <a:pPr marL="457200" lvl="1" indent="0" algn="l" defTabSz="914400" rtl="0" eaLnBrk="1" latinLnBrk="0" hangingPunct="1">
              <a:buFontTx/>
              <a:buNone/>
            </a:pPr>
            <a:r>
              <a:rPr lang="en-US" sz="1200" kern="1200" dirty="0">
                <a:solidFill>
                  <a:schemeClr val="tx1"/>
                </a:solidFill>
                <a:latin typeface="+mn-lt"/>
                <a:ea typeface="+mn-ea"/>
                <a:cs typeface="+mn-cs"/>
              </a:rPr>
              <a:t>B</a:t>
            </a:r>
            <a:r>
              <a:rPr lang="en-GB" sz="1200" kern="1200" dirty="0">
                <a:solidFill>
                  <a:schemeClr val="tx1"/>
                </a:solidFill>
                <a:latin typeface="+mn-lt"/>
                <a:ea typeface="+mn-ea"/>
                <a:cs typeface="+mn-cs"/>
              </a:rPr>
              <a:t>y incorporating this influence dimension into the structure of a intervention’s design elements (theory of change, results framework, etc), it assists an intervention in more effectively and holistically monitoring its ability to achieve results. </a:t>
            </a:r>
          </a:p>
        </p:txBody>
      </p:sp>
      <p:sp>
        <p:nvSpPr>
          <p:cNvPr id="4" name="Slide Number Placeholder 3"/>
          <p:cNvSpPr>
            <a:spLocks noGrp="1"/>
          </p:cNvSpPr>
          <p:nvPr>
            <p:ph type="sldNum" sz="quarter" idx="5"/>
          </p:nvPr>
        </p:nvSpPr>
        <p:spPr/>
        <p:txBody>
          <a:bodyPr/>
          <a:lstStyle/>
          <a:p>
            <a:fld id="{6E19B249-8351-4938-AEB1-B57E717EF890}" type="slidenum">
              <a:rPr lang="en-GB" smtClean="0"/>
              <a:t>6</a:t>
            </a:fld>
            <a:endParaRPr lang="en-GB"/>
          </a:p>
        </p:txBody>
      </p:sp>
      <p:sp>
        <p:nvSpPr>
          <p:cNvPr id="5" name="Header Placeholder 4">
            <a:extLst>
              <a:ext uri="{FF2B5EF4-FFF2-40B4-BE49-F238E27FC236}">
                <a16:creationId xmlns:a16="http://schemas.microsoft.com/office/drawing/2014/main" id="{17F06750-5B40-411D-95CC-82EAE6DAF33E}"/>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286927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18</a:t>
            </a:fld>
            <a:endParaRPr lang="en-GB"/>
          </a:p>
        </p:txBody>
      </p:sp>
      <p:sp>
        <p:nvSpPr>
          <p:cNvPr id="5" name="Header Placeholder 4">
            <a:extLst>
              <a:ext uri="{FF2B5EF4-FFF2-40B4-BE49-F238E27FC236}">
                <a16:creationId xmlns:a16="http://schemas.microsoft.com/office/drawing/2014/main" id="{926715B8-EADF-4AE6-B61C-7222B267D325}"/>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79531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19</a:t>
            </a:fld>
            <a:endParaRPr lang="en-GB"/>
          </a:p>
        </p:txBody>
      </p:sp>
      <p:sp>
        <p:nvSpPr>
          <p:cNvPr id="5" name="Header Placeholder 4">
            <a:extLst>
              <a:ext uri="{FF2B5EF4-FFF2-40B4-BE49-F238E27FC236}">
                <a16:creationId xmlns:a16="http://schemas.microsoft.com/office/drawing/2014/main" id="{7860BE2B-6ED4-4FC2-A8DB-2087DE3C9BCF}"/>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09469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20</a:t>
            </a:fld>
            <a:endParaRPr lang="en-GB"/>
          </a:p>
        </p:txBody>
      </p:sp>
      <p:sp>
        <p:nvSpPr>
          <p:cNvPr id="5" name="Header Placeholder 4">
            <a:extLst>
              <a:ext uri="{FF2B5EF4-FFF2-40B4-BE49-F238E27FC236}">
                <a16:creationId xmlns:a16="http://schemas.microsoft.com/office/drawing/2014/main" id="{19F614FE-08AA-44E3-B9D4-DD08107534F6}"/>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530970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21</a:t>
            </a:fld>
            <a:endParaRPr lang="en-GB"/>
          </a:p>
        </p:txBody>
      </p:sp>
      <p:sp>
        <p:nvSpPr>
          <p:cNvPr id="5" name="Header Placeholder 4">
            <a:extLst>
              <a:ext uri="{FF2B5EF4-FFF2-40B4-BE49-F238E27FC236}">
                <a16:creationId xmlns:a16="http://schemas.microsoft.com/office/drawing/2014/main" id="{0D855037-B1B6-4A1D-BC85-6692150CEA8C}"/>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694952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22</a:t>
            </a:fld>
            <a:endParaRPr lang="en-GB"/>
          </a:p>
        </p:txBody>
      </p:sp>
      <p:sp>
        <p:nvSpPr>
          <p:cNvPr id="5" name="Header Placeholder 4">
            <a:extLst>
              <a:ext uri="{FF2B5EF4-FFF2-40B4-BE49-F238E27FC236}">
                <a16:creationId xmlns:a16="http://schemas.microsoft.com/office/drawing/2014/main" id="{0D855037-B1B6-4A1D-BC85-6692150CEA8C}"/>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1574432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10</a:t>
            </a:fld>
            <a:endParaRPr lang="en-GB"/>
          </a:p>
        </p:txBody>
      </p:sp>
      <p:sp>
        <p:nvSpPr>
          <p:cNvPr id="5" name="Header Placeholder 4">
            <a:extLst>
              <a:ext uri="{FF2B5EF4-FFF2-40B4-BE49-F238E27FC236}">
                <a16:creationId xmlns:a16="http://schemas.microsoft.com/office/drawing/2014/main" id="{043B342A-5607-4F5E-AA55-ABCB910629AC}"/>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89861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11</a:t>
            </a:fld>
            <a:endParaRPr lang="en-GB"/>
          </a:p>
        </p:txBody>
      </p:sp>
      <p:sp>
        <p:nvSpPr>
          <p:cNvPr id="5" name="Header Placeholder 4">
            <a:extLst>
              <a:ext uri="{FF2B5EF4-FFF2-40B4-BE49-F238E27FC236}">
                <a16:creationId xmlns:a16="http://schemas.microsoft.com/office/drawing/2014/main" id="{FE159629-0C38-424B-B548-48557FD45443}"/>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3293224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12</a:t>
            </a:fld>
            <a:endParaRPr lang="en-GB"/>
          </a:p>
        </p:txBody>
      </p:sp>
      <p:sp>
        <p:nvSpPr>
          <p:cNvPr id="5" name="Header Placeholder 4">
            <a:extLst>
              <a:ext uri="{FF2B5EF4-FFF2-40B4-BE49-F238E27FC236}">
                <a16:creationId xmlns:a16="http://schemas.microsoft.com/office/drawing/2014/main" id="{C37D388A-67AF-4102-B79D-45063EBDE888}"/>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3898904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13</a:t>
            </a:fld>
            <a:endParaRPr lang="en-GB"/>
          </a:p>
        </p:txBody>
      </p:sp>
      <p:sp>
        <p:nvSpPr>
          <p:cNvPr id="5" name="Header Placeholder 4">
            <a:extLst>
              <a:ext uri="{FF2B5EF4-FFF2-40B4-BE49-F238E27FC236}">
                <a16:creationId xmlns:a16="http://schemas.microsoft.com/office/drawing/2014/main" id="{1AE6FBFA-FA92-4B40-8A03-01F05D5D5A35}"/>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293447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14</a:t>
            </a:fld>
            <a:endParaRPr lang="en-GB"/>
          </a:p>
        </p:txBody>
      </p:sp>
      <p:sp>
        <p:nvSpPr>
          <p:cNvPr id="5" name="Header Placeholder 4">
            <a:extLst>
              <a:ext uri="{FF2B5EF4-FFF2-40B4-BE49-F238E27FC236}">
                <a16:creationId xmlns:a16="http://schemas.microsoft.com/office/drawing/2014/main" id="{82E7D6EA-D211-4012-AE27-95F3E48361AA}"/>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1337974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15</a:t>
            </a:fld>
            <a:endParaRPr lang="en-GB"/>
          </a:p>
        </p:txBody>
      </p:sp>
      <p:sp>
        <p:nvSpPr>
          <p:cNvPr id="5" name="Header Placeholder 4">
            <a:extLst>
              <a:ext uri="{FF2B5EF4-FFF2-40B4-BE49-F238E27FC236}">
                <a16:creationId xmlns:a16="http://schemas.microsoft.com/office/drawing/2014/main" id="{68A354CD-6372-4BF3-A749-1205EE82E989}"/>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281902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16</a:t>
            </a:fld>
            <a:endParaRPr lang="en-GB"/>
          </a:p>
        </p:txBody>
      </p:sp>
      <p:sp>
        <p:nvSpPr>
          <p:cNvPr id="5" name="Header Placeholder 4">
            <a:extLst>
              <a:ext uri="{FF2B5EF4-FFF2-40B4-BE49-F238E27FC236}">
                <a16:creationId xmlns:a16="http://schemas.microsoft.com/office/drawing/2014/main" id="{C0B12518-9A50-439B-98CF-F657DA08A8A0}"/>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804457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9B249-8351-4938-AEB1-B57E717EF890}" type="slidenum">
              <a:rPr lang="en-GB" smtClean="0"/>
              <a:t>17</a:t>
            </a:fld>
            <a:endParaRPr lang="en-GB"/>
          </a:p>
        </p:txBody>
      </p:sp>
      <p:sp>
        <p:nvSpPr>
          <p:cNvPr id="5" name="Header Placeholder 4">
            <a:extLst>
              <a:ext uri="{FF2B5EF4-FFF2-40B4-BE49-F238E27FC236}">
                <a16:creationId xmlns:a16="http://schemas.microsoft.com/office/drawing/2014/main" id="{0B38C081-9219-4D5E-8B8A-2E99A993AEBC}"/>
              </a:ext>
            </a:extLst>
          </p:cNvPr>
          <p:cNvSpPr>
            <a:spLocks noGrp="1"/>
          </p:cNvSpPr>
          <p:nvPr>
            <p:ph type="hdr" sz="quarter"/>
          </p:nvPr>
        </p:nvSpPr>
        <p:spPr/>
        <p:txBody>
          <a:bodyPr/>
          <a:lstStyle/>
          <a:p>
            <a:r>
              <a:rPr lang="en-GB"/>
              <a:t>hi</a:t>
            </a:r>
          </a:p>
        </p:txBody>
      </p:sp>
    </p:spTree>
    <p:extLst>
      <p:ext uri="{BB962C8B-B14F-4D97-AF65-F5344CB8AC3E}">
        <p14:creationId xmlns:p14="http://schemas.microsoft.com/office/powerpoint/2010/main" val="284016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6B14-D062-49E8-ACA2-25DA987A0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3E4433-A348-4205-A658-89F425E790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F6B5AB-1003-4BA0-A7CB-EFBBFE6FA900}"/>
              </a:ext>
            </a:extLst>
          </p:cNvPr>
          <p:cNvSpPr>
            <a:spLocks noGrp="1"/>
          </p:cNvSpPr>
          <p:nvPr>
            <p:ph type="dt" sz="half" idx="10"/>
          </p:nvPr>
        </p:nvSpPr>
        <p:spPr/>
        <p:txBody>
          <a:bodyPr/>
          <a:lstStyle/>
          <a:p>
            <a:fld id="{5C2345C7-3B1D-4136-909D-C5783916856B}" type="datetime1">
              <a:rPr lang="en-GB" smtClean="0"/>
              <a:t>13/10/2018</a:t>
            </a:fld>
            <a:endParaRPr lang="en-GB"/>
          </a:p>
        </p:txBody>
      </p:sp>
      <p:sp>
        <p:nvSpPr>
          <p:cNvPr id="5" name="Footer Placeholder 4">
            <a:extLst>
              <a:ext uri="{FF2B5EF4-FFF2-40B4-BE49-F238E27FC236}">
                <a16:creationId xmlns:a16="http://schemas.microsoft.com/office/drawing/2014/main" id="{457EA281-C738-4CE0-A61B-01FCBCB5DADC}"/>
              </a:ext>
            </a:extLst>
          </p:cNvPr>
          <p:cNvSpPr>
            <a:spLocks noGrp="1"/>
          </p:cNvSpPr>
          <p:nvPr>
            <p:ph type="ftr" sz="quarter" idx="11"/>
          </p:nvPr>
        </p:nvSpPr>
        <p:spPr/>
        <p:txBody>
          <a:bodyPr/>
          <a:lstStyle/>
          <a:p>
            <a:r>
              <a:rPr lang="en-GB"/>
              <a:t>© Nautilus Consulting</a:t>
            </a:r>
          </a:p>
        </p:txBody>
      </p:sp>
      <p:sp>
        <p:nvSpPr>
          <p:cNvPr id="6" name="Slide Number Placeholder 5">
            <a:extLst>
              <a:ext uri="{FF2B5EF4-FFF2-40B4-BE49-F238E27FC236}">
                <a16:creationId xmlns:a16="http://schemas.microsoft.com/office/drawing/2014/main" id="{1F8F0C54-C995-4DC8-BA19-FBA59A68E891}"/>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3116697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9DCE4-7E9A-4575-9687-BFD35D740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6BFA70-E28D-4604-BC0B-C254643B94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4C5B99-6CB9-4856-A499-1581F73148C1}"/>
              </a:ext>
            </a:extLst>
          </p:cNvPr>
          <p:cNvSpPr>
            <a:spLocks noGrp="1"/>
          </p:cNvSpPr>
          <p:nvPr>
            <p:ph type="dt" sz="half" idx="10"/>
          </p:nvPr>
        </p:nvSpPr>
        <p:spPr/>
        <p:txBody>
          <a:bodyPr/>
          <a:lstStyle/>
          <a:p>
            <a:fld id="{05DA49FB-FD45-4F23-B618-FC695EA47944}" type="datetime1">
              <a:rPr lang="en-GB" smtClean="0"/>
              <a:t>13/10/2018</a:t>
            </a:fld>
            <a:endParaRPr lang="en-GB"/>
          </a:p>
        </p:txBody>
      </p:sp>
      <p:sp>
        <p:nvSpPr>
          <p:cNvPr id="5" name="Footer Placeholder 4">
            <a:extLst>
              <a:ext uri="{FF2B5EF4-FFF2-40B4-BE49-F238E27FC236}">
                <a16:creationId xmlns:a16="http://schemas.microsoft.com/office/drawing/2014/main" id="{57466062-AF70-41C3-B84B-A5443E101BB9}"/>
              </a:ext>
            </a:extLst>
          </p:cNvPr>
          <p:cNvSpPr>
            <a:spLocks noGrp="1"/>
          </p:cNvSpPr>
          <p:nvPr>
            <p:ph type="ftr" sz="quarter" idx="11"/>
          </p:nvPr>
        </p:nvSpPr>
        <p:spPr/>
        <p:txBody>
          <a:bodyPr/>
          <a:lstStyle/>
          <a:p>
            <a:r>
              <a:rPr lang="en-GB"/>
              <a:t>© Nautilus Consulting</a:t>
            </a:r>
          </a:p>
        </p:txBody>
      </p:sp>
      <p:sp>
        <p:nvSpPr>
          <p:cNvPr id="6" name="Slide Number Placeholder 5">
            <a:extLst>
              <a:ext uri="{FF2B5EF4-FFF2-40B4-BE49-F238E27FC236}">
                <a16:creationId xmlns:a16="http://schemas.microsoft.com/office/drawing/2014/main" id="{7DF44F3F-4FA0-405D-B789-2FF05CAA5447}"/>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232541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E00576-9776-4F00-A577-241FA64BA5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3F75AE-5FA6-4B21-848A-91AE1AA6BD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39B69-C3C8-48AE-BF4D-8B0C2FF38E98}"/>
              </a:ext>
            </a:extLst>
          </p:cNvPr>
          <p:cNvSpPr>
            <a:spLocks noGrp="1"/>
          </p:cNvSpPr>
          <p:nvPr>
            <p:ph type="dt" sz="half" idx="10"/>
          </p:nvPr>
        </p:nvSpPr>
        <p:spPr/>
        <p:txBody>
          <a:bodyPr/>
          <a:lstStyle/>
          <a:p>
            <a:fld id="{F514B44C-960B-4B09-B9AE-CA304B93C9BD}" type="datetime1">
              <a:rPr lang="en-GB" smtClean="0"/>
              <a:t>13/10/2018</a:t>
            </a:fld>
            <a:endParaRPr lang="en-GB"/>
          </a:p>
        </p:txBody>
      </p:sp>
      <p:sp>
        <p:nvSpPr>
          <p:cNvPr id="5" name="Footer Placeholder 4">
            <a:extLst>
              <a:ext uri="{FF2B5EF4-FFF2-40B4-BE49-F238E27FC236}">
                <a16:creationId xmlns:a16="http://schemas.microsoft.com/office/drawing/2014/main" id="{3B57FE1D-CFBB-4DBD-A1CC-39CD9AAFA35D}"/>
              </a:ext>
            </a:extLst>
          </p:cNvPr>
          <p:cNvSpPr>
            <a:spLocks noGrp="1"/>
          </p:cNvSpPr>
          <p:nvPr>
            <p:ph type="ftr" sz="quarter" idx="11"/>
          </p:nvPr>
        </p:nvSpPr>
        <p:spPr/>
        <p:txBody>
          <a:bodyPr/>
          <a:lstStyle/>
          <a:p>
            <a:r>
              <a:rPr lang="en-GB"/>
              <a:t>© Nautilus Consulting</a:t>
            </a:r>
          </a:p>
        </p:txBody>
      </p:sp>
      <p:sp>
        <p:nvSpPr>
          <p:cNvPr id="6" name="Slide Number Placeholder 5">
            <a:extLst>
              <a:ext uri="{FF2B5EF4-FFF2-40B4-BE49-F238E27FC236}">
                <a16:creationId xmlns:a16="http://schemas.microsoft.com/office/drawing/2014/main" id="{59CBE62C-C19A-49FC-B4C6-B792D0E7EF3B}"/>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258341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562B-931C-406D-B4A1-B7DA53EB77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3E14EB-C92A-4C5C-A9B7-92F6518A4D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EB2C3B-2B99-4FBE-A487-00BFD6AF2C4C}"/>
              </a:ext>
            </a:extLst>
          </p:cNvPr>
          <p:cNvSpPr>
            <a:spLocks noGrp="1"/>
          </p:cNvSpPr>
          <p:nvPr>
            <p:ph type="dt" sz="half" idx="10"/>
          </p:nvPr>
        </p:nvSpPr>
        <p:spPr/>
        <p:txBody>
          <a:bodyPr/>
          <a:lstStyle/>
          <a:p>
            <a:fld id="{B8CB3995-446E-4805-864D-AE6841B04CB8}" type="datetime1">
              <a:rPr lang="en-GB" smtClean="0"/>
              <a:t>13/10/2018</a:t>
            </a:fld>
            <a:endParaRPr lang="en-GB"/>
          </a:p>
        </p:txBody>
      </p:sp>
      <p:sp>
        <p:nvSpPr>
          <p:cNvPr id="5" name="Footer Placeholder 4">
            <a:extLst>
              <a:ext uri="{FF2B5EF4-FFF2-40B4-BE49-F238E27FC236}">
                <a16:creationId xmlns:a16="http://schemas.microsoft.com/office/drawing/2014/main" id="{DF5B4BAA-AF21-4974-97CC-53E407713DE7}"/>
              </a:ext>
            </a:extLst>
          </p:cNvPr>
          <p:cNvSpPr>
            <a:spLocks noGrp="1"/>
          </p:cNvSpPr>
          <p:nvPr>
            <p:ph type="ftr" sz="quarter" idx="11"/>
          </p:nvPr>
        </p:nvSpPr>
        <p:spPr/>
        <p:txBody>
          <a:bodyPr/>
          <a:lstStyle/>
          <a:p>
            <a:r>
              <a:rPr lang="en-GB"/>
              <a:t>© Nautilus Consulting</a:t>
            </a:r>
          </a:p>
        </p:txBody>
      </p:sp>
      <p:sp>
        <p:nvSpPr>
          <p:cNvPr id="6" name="Slide Number Placeholder 5">
            <a:extLst>
              <a:ext uri="{FF2B5EF4-FFF2-40B4-BE49-F238E27FC236}">
                <a16:creationId xmlns:a16="http://schemas.microsoft.com/office/drawing/2014/main" id="{F029195C-4A68-464C-8993-83764F82D7FF}"/>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425798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0E48-EE25-45C1-BC48-1821500056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A02101-9AA4-4940-A98D-F0E218A996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64582D-1C86-49B1-989F-DB41639E94C5}"/>
              </a:ext>
            </a:extLst>
          </p:cNvPr>
          <p:cNvSpPr>
            <a:spLocks noGrp="1"/>
          </p:cNvSpPr>
          <p:nvPr>
            <p:ph type="dt" sz="half" idx="10"/>
          </p:nvPr>
        </p:nvSpPr>
        <p:spPr/>
        <p:txBody>
          <a:bodyPr/>
          <a:lstStyle/>
          <a:p>
            <a:fld id="{AE5FCD26-BF83-47A7-A356-D9926C8DEB89}" type="datetime1">
              <a:rPr lang="en-GB" smtClean="0"/>
              <a:t>13/10/2018</a:t>
            </a:fld>
            <a:endParaRPr lang="en-GB"/>
          </a:p>
        </p:txBody>
      </p:sp>
      <p:sp>
        <p:nvSpPr>
          <p:cNvPr id="5" name="Footer Placeholder 4">
            <a:extLst>
              <a:ext uri="{FF2B5EF4-FFF2-40B4-BE49-F238E27FC236}">
                <a16:creationId xmlns:a16="http://schemas.microsoft.com/office/drawing/2014/main" id="{99DB0BED-58A0-4E92-B784-2466BA923323}"/>
              </a:ext>
            </a:extLst>
          </p:cNvPr>
          <p:cNvSpPr>
            <a:spLocks noGrp="1"/>
          </p:cNvSpPr>
          <p:nvPr>
            <p:ph type="ftr" sz="quarter" idx="11"/>
          </p:nvPr>
        </p:nvSpPr>
        <p:spPr/>
        <p:txBody>
          <a:bodyPr/>
          <a:lstStyle/>
          <a:p>
            <a:r>
              <a:rPr lang="en-GB"/>
              <a:t>© Nautilus Consulting</a:t>
            </a:r>
          </a:p>
        </p:txBody>
      </p:sp>
      <p:sp>
        <p:nvSpPr>
          <p:cNvPr id="6" name="Slide Number Placeholder 5">
            <a:extLst>
              <a:ext uri="{FF2B5EF4-FFF2-40B4-BE49-F238E27FC236}">
                <a16:creationId xmlns:a16="http://schemas.microsoft.com/office/drawing/2014/main" id="{08DAD3BF-336F-42F2-A5FB-9224AB8EFAF9}"/>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46353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B8F4E-B626-42C4-8B6C-F811A9AF257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7701A0-FCB1-4589-9B32-E4BCA1B0F90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5AE2B3-5EB9-4A9F-BA7B-2C97262D53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96193F-2ABB-41E7-A79B-0246F11DB35D}"/>
              </a:ext>
            </a:extLst>
          </p:cNvPr>
          <p:cNvSpPr>
            <a:spLocks noGrp="1"/>
          </p:cNvSpPr>
          <p:nvPr>
            <p:ph type="dt" sz="half" idx="10"/>
          </p:nvPr>
        </p:nvSpPr>
        <p:spPr/>
        <p:txBody>
          <a:bodyPr/>
          <a:lstStyle/>
          <a:p>
            <a:fld id="{68FCD731-99F6-4E10-B026-67173FBD61E1}" type="datetime1">
              <a:rPr lang="en-GB" smtClean="0"/>
              <a:t>13/10/2018</a:t>
            </a:fld>
            <a:endParaRPr lang="en-GB"/>
          </a:p>
        </p:txBody>
      </p:sp>
      <p:sp>
        <p:nvSpPr>
          <p:cNvPr id="6" name="Footer Placeholder 5">
            <a:extLst>
              <a:ext uri="{FF2B5EF4-FFF2-40B4-BE49-F238E27FC236}">
                <a16:creationId xmlns:a16="http://schemas.microsoft.com/office/drawing/2014/main" id="{A39B37AC-5758-46BD-8ADC-9F3E6CDD073B}"/>
              </a:ext>
            </a:extLst>
          </p:cNvPr>
          <p:cNvSpPr>
            <a:spLocks noGrp="1"/>
          </p:cNvSpPr>
          <p:nvPr>
            <p:ph type="ftr" sz="quarter" idx="11"/>
          </p:nvPr>
        </p:nvSpPr>
        <p:spPr/>
        <p:txBody>
          <a:bodyPr/>
          <a:lstStyle/>
          <a:p>
            <a:r>
              <a:rPr lang="en-GB"/>
              <a:t>© Nautilus Consulting</a:t>
            </a:r>
          </a:p>
        </p:txBody>
      </p:sp>
      <p:sp>
        <p:nvSpPr>
          <p:cNvPr id="7" name="Slide Number Placeholder 6">
            <a:extLst>
              <a:ext uri="{FF2B5EF4-FFF2-40B4-BE49-F238E27FC236}">
                <a16:creationId xmlns:a16="http://schemas.microsoft.com/office/drawing/2014/main" id="{6FF271F5-661C-4CF6-8263-09D84A667553}"/>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326915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C5B23-8749-4F22-AB5D-E17098484E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FC397E-DD6F-40B9-BF5E-F4E4298917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3B761E-B847-4433-A36F-5006BB25F4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8A35AC-DBAB-4195-8DA9-116A4A0EE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C0A50A-0FC3-4384-BEF3-3FB83CDF84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49A303-AD6A-400F-91B0-C4E56915305F}"/>
              </a:ext>
            </a:extLst>
          </p:cNvPr>
          <p:cNvSpPr>
            <a:spLocks noGrp="1"/>
          </p:cNvSpPr>
          <p:nvPr>
            <p:ph type="dt" sz="half" idx="10"/>
          </p:nvPr>
        </p:nvSpPr>
        <p:spPr/>
        <p:txBody>
          <a:bodyPr/>
          <a:lstStyle/>
          <a:p>
            <a:fld id="{1C3B28F8-647A-4ABE-8A05-0351A44211EC}" type="datetime1">
              <a:rPr lang="en-GB" smtClean="0"/>
              <a:t>13/10/2018</a:t>
            </a:fld>
            <a:endParaRPr lang="en-GB"/>
          </a:p>
        </p:txBody>
      </p:sp>
      <p:sp>
        <p:nvSpPr>
          <p:cNvPr id="8" name="Footer Placeholder 7">
            <a:extLst>
              <a:ext uri="{FF2B5EF4-FFF2-40B4-BE49-F238E27FC236}">
                <a16:creationId xmlns:a16="http://schemas.microsoft.com/office/drawing/2014/main" id="{CAA2622C-E101-469A-B6A2-2C9D9CE37C80}"/>
              </a:ext>
            </a:extLst>
          </p:cNvPr>
          <p:cNvSpPr>
            <a:spLocks noGrp="1"/>
          </p:cNvSpPr>
          <p:nvPr>
            <p:ph type="ftr" sz="quarter" idx="11"/>
          </p:nvPr>
        </p:nvSpPr>
        <p:spPr/>
        <p:txBody>
          <a:bodyPr/>
          <a:lstStyle/>
          <a:p>
            <a:r>
              <a:rPr lang="en-GB"/>
              <a:t>© Nautilus Consulting</a:t>
            </a:r>
          </a:p>
        </p:txBody>
      </p:sp>
      <p:sp>
        <p:nvSpPr>
          <p:cNvPr id="9" name="Slide Number Placeholder 8">
            <a:extLst>
              <a:ext uri="{FF2B5EF4-FFF2-40B4-BE49-F238E27FC236}">
                <a16:creationId xmlns:a16="http://schemas.microsoft.com/office/drawing/2014/main" id="{CA9591A6-B5A6-432D-8F9D-083A08ED07BB}"/>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119631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51F65-6A86-4C17-B8FF-9B5B1401A1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81AF0A4-1D44-48B7-8B35-AB9A9D95E7EA}"/>
              </a:ext>
            </a:extLst>
          </p:cNvPr>
          <p:cNvSpPr>
            <a:spLocks noGrp="1"/>
          </p:cNvSpPr>
          <p:nvPr>
            <p:ph type="dt" sz="half" idx="10"/>
          </p:nvPr>
        </p:nvSpPr>
        <p:spPr/>
        <p:txBody>
          <a:bodyPr/>
          <a:lstStyle/>
          <a:p>
            <a:fld id="{50BE1B32-A2AF-4452-BDB8-B06E7260D74C}" type="datetime1">
              <a:rPr lang="en-GB" smtClean="0"/>
              <a:t>13/10/2018</a:t>
            </a:fld>
            <a:endParaRPr lang="en-GB"/>
          </a:p>
        </p:txBody>
      </p:sp>
      <p:sp>
        <p:nvSpPr>
          <p:cNvPr id="4" name="Footer Placeholder 3">
            <a:extLst>
              <a:ext uri="{FF2B5EF4-FFF2-40B4-BE49-F238E27FC236}">
                <a16:creationId xmlns:a16="http://schemas.microsoft.com/office/drawing/2014/main" id="{E297019D-1C3D-4723-A846-A91253F52363}"/>
              </a:ext>
            </a:extLst>
          </p:cNvPr>
          <p:cNvSpPr>
            <a:spLocks noGrp="1"/>
          </p:cNvSpPr>
          <p:nvPr>
            <p:ph type="ftr" sz="quarter" idx="11"/>
          </p:nvPr>
        </p:nvSpPr>
        <p:spPr/>
        <p:txBody>
          <a:bodyPr/>
          <a:lstStyle/>
          <a:p>
            <a:r>
              <a:rPr lang="en-GB"/>
              <a:t>© Nautilus Consulting</a:t>
            </a:r>
          </a:p>
        </p:txBody>
      </p:sp>
      <p:sp>
        <p:nvSpPr>
          <p:cNvPr id="5" name="Slide Number Placeholder 4">
            <a:extLst>
              <a:ext uri="{FF2B5EF4-FFF2-40B4-BE49-F238E27FC236}">
                <a16:creationId xmlns:a16="http://schemas.microsoft.com/office/drawing/2014/main" id="{F2BC1CC3-BB02-409E-9C0B-DF8280EF43A3}"/>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364219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1A1353-C1C4-49D4-8FAB-572C559815C3}"/>
              </a:ext>
            </a:extLst>
          </p:cNvPr>
          <p:cNvSpPr>
            <a:spLocks noGrp="1"/>
          </p:cNvSpPr>
          <p:nvPr>
            <p:ph type="dt" sz="half" idx="10"/>
          </p:nvPr>
        </p:nvSpPr>
        <p:spPr/>
        <p:txBody>
          <a:bodyPr/>
          <a:lstStyle/>
          <a:p>
            <a:fld id="{6F6ABC41-9AE8-46ED-A7C3-00E765979A1A}" type="datetime1">
              <a:rPr lang="en-GB" smtClean="0"/>
              <a:t>13/10/2018</a:t>
            </a:fld>
            <a:endParaRPr lang="en-GB"/>
          </a:p>
        </p:txBody>
      </p:sp>
      <p:sp>
        <p:nvSpPr>
          <p:cNvPr id="3" name="Footer Placeholder 2">
            <a:extLst>
              <a:ext uri="{FF2B5EF4-FFF2-40B4-BE49-F238E27FC236}">
                <a16:creationId xmlns:a16="http://schemas.microsoft.com/office/drawing/2014/main" id="{8BFAD681-7C4B-4E7F-97CC-01A8FC135575}"/>
              </a:ext>
            </a:extLst>
          </p:cNvPr>
          <p:cNvSpPr>
            <a:spLocks noGrp="1"/>
          </p:cNvSpPr>
          <p:nvPr>
            <p:ph type="ftr" sz="quarter" idx="11"/>
          </p:nvPr>
        </p:nvSpPr>
        <p:spPr/>
        <p:txBody>
          <a:bodyPr/>
          <a:lstStyle/>
          <a:p>
            <a:r>
              <a:rPr lang="en-GB"/>
              <a:t>© Nautilus Consulting</a:t>
            </a:r>
          </a:p>
        </p:txBody>
      </p:sp>
      <p:sp>
        <p:nvSpPr>
          <p:cNvPr id="4" name="Slide Number Placeholder 3">
            <a:extLst>
              <a:ext uri="{FF2B5EF4-FFF2-40B4-BE49-F238E27FC236}">
                <a16:creationId xmlns:a16="http://schemas.microsoft.com/office/drawing/2014/main" id="{020E0200-9A79-46C2-8895-382B96201BB4}"/>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248240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7548-5688-4A9F-83A6-3443685D6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2B62B3-1C9F-4C10-AFEA-24D4019A66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24E42B-999A-46E9-9B5A-F257C4109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64ADF5-3F95-47BC-AD86-4E99B2411E8C}"/>
              </a:ext>
            </a:extLst>
          </p:cNvPr>
          <p:cNvSpPr>
            <a:spLocks noGrp="1"/>
          </p:cNvSpPr>
          <p:nvPr>
            <p:ph type="dt" sz="half" idx="10"/>
          </p:nvPr>
        </p:nvSpPr>
        <p:spPr/>
        <p:txBody>
          <a:bodyPr/>
          <a:lstStyle/>
          <a:p>
            <a:fld id="{EEC0F073-A30F-4526-A36F-E6DF3D388A7A}" type="datetime1">
              <a:rPr lang="en-GB" smtClean="0"/>
              <a:t>13/10/2018</a:t>
            </a:fld>
            <a:endParaRPr lang="en-GB"/>
          </a:p>
        </p:txBody>
      </p:sp>
      <p:sp>
        <p:nvSpPr>
          <p:cNvPr id="6" name="Footer Placeholder 5">
            <a:extLst>
              <a:ext uri="{FF2B5EF4-FFF2-40B4-BE49-F238E27FC236}">
                <a16:creationId xmlns:a16="http://schemas.microsoft.com/office/drawing/2014/main" id="{30BB0BD6-2CA2-4A50-A94B-8C1E3D57098E}"/>
              </a:ext>
            </a:extLst>
          </p:cNvPr>
          <p:cNvSpPr>
            <a:spLocks noGrp="1"/>
          </p:cNvSpPr>
          <p:nvPr>
            <p:ph type="ftr" sz="quarter" idx="11"/>
          </p:nvPr>
        </p:nvSpPr>
        <p:spPr/>
        <p:txBody>
          <a:bodyPr/>
          <a:lstStyle/>
          <a:p>
            <a:r>
              <a:rPr lang="en-GB"/>
              <a:t>© Nautilus Consulting</a:t>
            </a:r>
          </a:p>
        </p:txBody>
      </p:sp>
      <p:sp>
        <p:nvSpPr>
          <p:cNvPr id="7" name="Slide Number Placeholder 6">
            <a:extLst>
              <a:ext uri="{FF2B5EF4-FFF2-40B4-BE49-F238E27FC236}">
                <a16:creationId xmlns:a16="http://schemas.microsoft.com/office/drawing/2014/main" id="{ED183793-9BE6-4206-ABA8-EFE814C6B687}"/>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146824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9445E-2770-4DC6-8BF2-CC604AF77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12429FB-35B1-48A3-BD2E-B4F9070F09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32615C-A2ED-4271-A3A4-049D2CF52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982663-A35B-43D7-9E70-F0A4D012EEA7}"/>
              </a:ext>
            </a:extLst>
          </p:cNvPr>
          <p:cNvSpPr>
            <a:spLocks noGrp="1"/>
          </p:cNvSpPr>
          <p:nvPr>
            <p:ph type="dt" sz="half" idx="10"/>
          </p:nvPr>
        </p:nvSpPr>
        <p:spPr/>
        <p:txBody>
          <a:bodyPr/>
          <a:lstStyle/>
          <a:p>
            <a:fld id="{122679CE-7FBF-4DDF-BB3A-7C916D51ECE0}" type="datetime1">
              <a:rPr lang="en-GB" smtClean="0"/>
              <a:t>13/10/2018</a:t>
            </a:fld>
            <a:endParaRPr lang="en-GB"/>
          </a:p>
        </p:txBody>
      </p:sp>
      <p:sp>
        <p:nvSpPr>
          <p:cNvPr id="6" name="Footer Placeholder 5">
            <a:extLst>
              <a:ext uri="{FF2B5EF4-FFF2-40B4-BE49-F238E27FC236}">
                <a16:creationId xmlns:a16="http://schemas.microsoft.com/office/drawing/2014/main" id="{4A6425BE-3EAB-48DC-8D46-85BE75272F33}"/>
              </a:ext>
            </a:extLst>
          </p:cNvPr>
          <p:cNvSpPr>
            <a:spLocks noGrp="1"/>
          </p:cNvSpPr>
          <p:nvPr>
            <p:ph type="ftr" sz="quarter" idx="11"/>
          </p:nvPr>
        </p:nvSpPr>
        <p:spPr/>
        <p:txBody>
          <a:bodyPr/>
          <a:lstStyle/>
          <a:p>
            <a:r>
              <a:rPr lang="en-GB"/>
              <a:t>© Nautilus Consulting</a:t>
            </a:r>
          </a:p>
        </p:txBody>
      </p:sp>
      <p:sp>
        <p:nvSpPr>
          <p:cNvPr id="7" name="Slide Number Placeholder 6">
            <a:extLst>
              <a:ext uri="{FF2B5EF4-FFF2-40B4-BE49-F238E27FC236}">
                <a16:creationId xmlns:a16="http://schemas.microsoft.com/office/drawing/2014/main" id="{26F939EB-0F2C-4190-A16B-4BA0707D0B0D}"/>
              </a:ext>
            </a:extLst>
          </p:cNvPr>
          <p:cNvSpPr>
            <a:spLocks noGrp="1"/>
          </p:cNvSpPr>
          <p:nvPr>
            <p:ph type="sldNum" sz="quarter" idx="12"/>
          </p:nvPr>
        </p:nvSpPr>
        <p:spPr/>
        <p:txBody>
          <a:bodyPr/>
          <a:lstStyle/>
          <a:p>
            <a:fld id="{9AB2D4C3-4EFC-4514-A44C-BA8B28F1253F}" type="slidenum">
              <a:rPr lang="en-GB" smtClean="0"/>
              <a:t>‹#›</a:t>
            </a:fld>
            <a:endParaRPr lang="en-GB"/>
          </a:p>
        </p:txBody>
      </p:sp>
    </p:spTree>
    <p:extLst>
      <p:ext uri="{BB962C8B-B14F-4D97-AF65-F5344CB8AC3E}">
        <p14:creationId xmlns:p14="http://schemas.microsoft.com/office/powerpoint/2010/main" val="3298265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E045F7-A6E1-4E0F-ABFE-90B6579E14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65C944-E889-4CAE-9189-96D50E2454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8BDB2E-DA1D-4ED7-8006-13766C226F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F60B3-8227-4040-9E30-6EE03EA2B767}" type="datetime1">
              <a:rPr lang="en-GB" smtClean="0"/>
              <a:t>13/10/2018</a:t>
            </a:fld>
            <a:endParaRPr lang="en-GB"/>
          </a:p>
        </p:txBody>
      </p:sp>
      <p:sp>
        <p:nvSpPr>
          <p:cNvPr id="5" name="Footer Placeholder 4">
            <a:extLst>
              <a:ext uri="{FF2B5EF4-FFF2-40B4-BE49-F238E27FC236}">
                <a16:creationId xmlns:a16="http://schemas.microsoft.com/office/drawing/2014/main" id="{EF19B4DE-636C-408A-96F2-23738F4AFE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Nautilus Consulting</a:t>
            </a:r>
          </a:p>
        </p:txBody>
      </p:sp>
      <p:sp>
        <p:nvSpPr>
          <p:cNvPr id="6" name="Slide Number Placeholder 5">
            <a:extLst>
              <a:ext uri="{FF2B5EF4-FFF2-40B4-BE49-F238E27FC236}">
                <a16:creationId xmlns:a16="http://schemas.microsoft.com/office/drawing/2014/main" id="{9ECD6E79-850D-496B-83FF-265C6B45E4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2D4C3-4EFC-4514-A44C-BA8B28F1253F}" type="slidenum">
              <a:rPr lang="en-GB" smtClean="0"/>
              <a:t>‹#›</a:t>
            </a:fld>
            <a:endParaRPr lang="en-GB"/>
          </a:p>
        </p:txBody>
      </p:sp>
    </p:spTree>
    <p:extLst>
      <p:ext uri="{BB962C8B-B14F-4D97-AF65-F5344CB8AC3E}">
        <p14:creationId xmlns:p14="http://schemas.microsoft.com/office/powerpoint/2010/main" val="3350657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4AAAA-DBDE-4877-928D-047092BF7BD3}"/>
              </a:ext>
            </a:extLst>
          </p:cNvPr>
          <p:cNvSpPr>
            <a:spLocks noGrp="1"/>
          </p:cNvSpPr>
          <p:nvPr>
            <p:ph type="ctrTitle"/>
          </p:nvPr>
        </p:nvSpPr>
        <p:spPr>
          <a:xfrm>
            <a:off x="1524000" y="909703"/>
            <a:ext cx="9144000" cy="2387600"/>
          </a:xfrm>
        </p:spPr>
        <p:txBody>
          <a:bodyPr>
            <a:normAutofit/>
          </a:bodyPr>
          <a:lstStyle/>
          <a:p>
            <a:r>
              <a:rPr lang="en-US" sz="4800" b="1" dirty="0">
                <a:solidFill>
                  <a:schemeClr val="bg2"/>
                </a:solidFill>
              </a:rPr>
              <a:t>Theory-based approaches for evaluative </a:t>
            </a:r>
            <a:r>
              <a:rPr lang="en-US" sz="4800" b="1" dirty="0" err="1">
                <a:solidFill>
                  <a:schemeClr val="bg2"/>
                </a:solidFill>
              </a:rPr>
              <a:t>programme</a:t>
            </a:r>
            <a:r>
              <a:rPr lang="en-US" sz="4800" b="1" dirty="0">
                <a:solidFill>
                  <a:schemeClr val="bg2"/>
                </a:solidFill>
              </a:rPr>
              <a:t> monitoring:</a:t>
            </a:r>
            <a:r>
              <a:rPr lang="en-US" sz="4800" dirty="0">
                <a:solidFill>
                  <a:schemeClr val="bg2"/>
                </a:solidFill>
              </a:rPr>
              <a:t> </a:t>
            </a:r>
            <a:br>
              <a:rPr lang="en-US" sz="4800" dirty="0">
                <a:solidFill>
                  <a:schemeClr val="bg2"/>
                </a:solidFill>
              </a:rPr>
            </a:br>
            <a:r>
              <a:rPr lang="en-US" sz="4800" dirty="0">
                <a:solidFill>
                  <a:schemeClr val="bg2"/>
                </a:solidFill>
              </a:rPr>
              <a:t>lessons from Iraq</a:t>
            </a:r>
            <a:endParaRPr lang="en-GB" sz="4800" dirty="0">
              <a:solidFill>
                <a:schemeClr val="bg2"/>
              </a:solidFill>
            </a:endParaRPr>
          </a:p>
        </p:txBody>
      </p:sp>
      <p:sp>
        <p:nvSpPr>
          <p:cNvPr id="3" name="Subtitle 2">
            <a:extLst>
              <a:ext uri="{FF2B5EF4-FFF2-40B4-BE49-F238E27FC236}">
                <a16:creationId xmlns:a16="http://schemas.microsoft.com/office/drawing/2014/main" id="{FA81A4CE-7219-43AD-8AA6-0802DC103F16}"/>
              </a:ext>
            </a:extLst>
          </p:cNvPr>
          <p:cNvSpPr>
            <a:spLocks noGrp="1"/>
          </p:cNvSpPr>
          <p:nvPr>
            <p:ph type="subTitle" idx="1"/>
          </p:nvPr>
        </p:nvSpPr>
        <p:spPr>
          <a:xfrm>
            <a:off x="1524000" y="3793431"/>
            <a:ext cx="9144000" cy="2128903"/>
          </a:xfrm>
        </p:spPr>
        <p:txBody>
          <a:bodyPr>
            <a:normAutofit/>
          </a:bodyPr>
          <a:lstStyle/>
          <a:p>
            <a:r>
              <a:rPr lang="en-US" sz="3000" dirty="0">
                <a:solidFill>
                  <a:schemeClr val="bg2"/>
                </a:solidFill>
              </a:rPr>
              <a:t>Peacebuilding M&amp;E Solutions Forum </a:t>
            </a:r>
          </a:p>
          <a:p>
            <a:endParaRPr lang="en-US" sz="1200" dirty="0">
              <a:solidFill>
                <a:schemeClr val="bg2"/>
              </a:solidFill>
            </a:endParaRPr>
          </a:p>
          <a:p>
            <a:r>
              <a:rPr lang="en-US" dirty="0">
                <a:solidFill>
                  <a:schemeClr val="bg2"/>
                </a:solidFill>
              </a:rPr>
              <a:t>Jesse McConnell </a:t>
            </a:r>
          </a:p>
          <a:p>
            <a:r>
              <a:rPr lang="en-US" sz="2000" dirty="0">
                <a:solidFill>
                  <a:schemeClr val="bg2"/>
                </a:solidFill>
              </a:rPr>
              <a:t>Nautilus Consulting </a:t>
            </a:r>
          </a:p>
          <a:p>
            <a:r>
              <a:rPr lang="en-US" sz="2000" dirty="0">
                <a:solidFill>
                  <a:schemeClr val="bg2"/>
                </a:solidFill>
              </a:rPr>
              <a:t>jesse@nautilusconsulting.org</a:t>
            </a:r>
          </a:p>
          <a:p>
            <a:endParaRPr lang="en-GB" dirty="0">
              <a:solidFill>
                <a:schemeClr val="bg2"/>
              </a:solidFill>
            </a:endParaRPr>
          </a:p>
        </p:txBody>
      </p:sp>
      <p:sp>
        <p:nvSpPr>
          <p:cNvPr id="4" name="Footer Placeholder 3">
            <a:extLst>
              <a:ext uri="{FF2B5EF4-FFF2-40B4-BE49-F238E27FC236}">
                <a16:creationId xmlns:a16="http://schemas.microsoft.com/office/drawing/2014/main" id="{6F7AFC78-8DAC-4B3E-91A6-38207EEEED5B}"/>
              </a:ext>
            </a:extLst>
          </p:cNvPr>
          <p:cNvSpPr>
            <a:spLocks noGrp="1"/>
          </p:cNvSpPr>
          <p:nvPr>
            <p:ph type="ftr" sz="quarter" idx="11"/>
          </p:nvPr>
        </p:nvSpPr>
        <p:spPr/>
        <p:txBody>
          <a:bodyPr/>
          <a:lstStyle/>
          <a:p>
            <a:r>
              <a:rPr lang="en-GB"/>
              <a:t>© Nautilus Consulting</a:t>
            </a:r>
          </a:p>
        </p:txBody>
      </p:sp>
    </p:spTree>
    <p:extLst>
      <p:ext uri="{BB962C8B-B14F-4D97-AF65-F5344CB8AC3E}">
        <p14:creationId xmlns:p14="http://schemas.microsoft.com/office/powerpoint/2010/main" val="61032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4. Theory-based attribution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dirty="0"/>
              <a:t>Inferring causality</a:t>
            </a:r>
          </a:p>
          <a:p>
            <a:pPr lvl="1"/>
            <a:r>
              <a:rPr lang="en-GB" dirty="0"/>
              <a:t>Approaches tend to trace the causal processes articulated in a theory of change  </a:t>
            </a:r>
          </a:p>
          <a:p>
            <a:pPr lvl="1"/>
            <a:r>
              <a:rPr lang="en-GB" dirty="0"/>
              <a:t>‘Process tracing’</a:t>
            </a:r>
          </a:p>
          <a:p>
            <a:pPr lvl="2">
              <a:buFont typeface="Courier New" panose="02070309020205020404" pitchFamily="49" charset="0"/>
              <a:buChar char="o"/>
            </a:pPr>
            <a:r>
              <a:rPr lang="en-GB" dirty="0"/>
              <a:t>Particularly well-suited to studying complex programme environments and can capture emergent processes because it traces events over time, and it permits the study of complex causal relationships and provides a strong basis for inferring cause </a:t>
            </a:r>
          </a:p>
          <a:p>
            <a:pPr lvl="2">
              <a:buFont typeface="Courier New" panose="02070309020205020404" pitchFamily="49" charset="0"/>
              <a:buChar char="o"/>
            </a:pPr>
            <a:r>
              <a:rPr lang="en-GB" dirty="0"/>
              <a:t>If it is possible to demonstrate the steps involved in an intervention’s progression from inputs to outcomes, then causal attribution is possible (Weiss, 1997)</a:t>
            </a:r>
          </a:p>
          <a:p>
            <a:pPr lvl="2">
              <a:buFont typeface="Courier New" panose="02070309020205020404" pitchFamily="49" charset="0"/>
              <a:buChar char="o"/>
            </a:pPr>
            <a:r>
              <a:rPr lang="en-US" dirty="0"/>
              <a:t>Contribution: important to consider other contributing factors along causal process (Mayne, 2012) </a:t>
            </a:r>
          </a:p>
          <a:p>
            <a:pPr lvl="2">
              <a:buFont typeface="Courier New" panose="02070309020205020404" pitchFamily="49" charset="0"/>
              <a:buChar char="o"/>
            </a:pPr>
            <a:r>
              <a:rPr lang="en-GB" dirty="0"/>
              <a:t>Strong contextual understanding can then further strengthen the view towards other possible influencing factors on an intervention’s effects (Pawson, 2001)</a:t>
            </a:r>
          </a:p>
        </p:txBody>
      </p:sp>
      <p:sp>
        <p:nvSpPr>
          <p:cNvPr id="4" name="Footer Placeholder 3">
            <a:extLst>
              <a:ext uri="{FF2B5EF4-FFF2-40B4-BE49-F238E27FC236}">
                <a16:creationId xmlns:a16="http://schemas.microsoft.com/office/drawing/2014/main" id="{3BAE6361-67D8-4DFE-B24B-79E13C8A2199}"/>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D621103C-566B-4A29-8ACE-067FBDA1BBAE}"/>
              </a:ext>
            </a:extLst>
          </p:cNvPr>
          <p:cNvPicPr>
            <a:picLocks noChangeAspect="1"/>
          </p:cNvPicPr>
          <p:nvPr/>
        </p:nvPicPr>
        <p:blipFill rotWithShape="1">
          <a:blip r:embed="rId3">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174376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4. Theory-based attribution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dirty="0"/>
              <a:t>Enables </a:t>
            </a:r>
            <a:r>
              <a:rPr lang="en-GB" sz="2800" b="1" dirty="0"/>
              <a:t>evaluative monitoring</a:t>
            </a:r>
          </a:p>
          <a:p>
            <a:pPr lvl="1"/>
            <a:r>
              <a:rPr lang="en-GB" dirty="0"/>
              <a:t>‘Evaluative’ thinking: </a:t>
            </a:r>
          </a:p>
          <a:p>
            <a:pPr lvl="2"/>
            <a:r>
              <a:rPr lang="en-US" dirty="0"/>
              <a:t>A</a:t>
            </a:r>
            <a:r>
              <a:rPr lang="en-GB" dirty="0"/>
              <a:t> combination of </a:t>
            </a:r>
            <a:r>
              <a:rPr lang="en-GB" i="1" dirty="0"/>
              <a:t>critical thinking, creative thinking, inferential thinking, and practical thinking</a:t>
            </a:r>
            <a:r>
              <a:rPr lang="en-GB" dirty="0"/>
              <a:t> (Patton, 2018, NDE) – particularly around how an intervention moves towards achieving its objectives</a:t>
            </a:r>
          </a:p>
          <a:p>
            <a:pPr lvl="1"/>
            <a:r>
              <a:rPr lang="en-GB" dirty="0"/>
              <a:t>By designing a monitoring that reflects the programme design logic – influence, uptake of support by intermediaries into broader system – provides a basis for process tracing </a:t>
            </a:r>
          </a:p>
          <a:p>
            <a:pPr lvl="1"/>
            <a:r>
              <a:rPr lang="en-US" dirty="0"/>
              <a:t>M</a:t>
            </a:r>
            <a:r>
              <a:rPr lang="en-GB" dirty="0" err="1"/>
              <a:t>onitoring</a:t>
            </a:r>
            <a:r>
              <a:rPr lang="en-GB" dirty="0"/>
              <a:t> activities take on more critical reflection about the ongoing effectiveness of the programme processes </a:t>
            </a:r>
          </a:p>
          <a:p>
            <a:pPr lvl="1"/>
            <a:r>
              <a:rPr lang="en-US" dirty="0"/>
              <a:t>T</a:t>
            </a:r>
            <a:r>
              <a:rPr lang="en-GB" dirty="0"/>
              <a:t>racing progress towards outcomes </a:t>
            </a:r>
          </a:p>
          <a:p>
            <a:pPr lvl="1"/>
            <a:r>
              <a:rPr lang="en-US" dirty="0"/>
              <a:t>Embeds evaluative thinking into routine monitoring </a:t>
            </a:r>
            <a:endParaRPr lang="en-GB" dirty="0"/>
          </a:p>
        </p:txBody>
      </p:sp>
      <p:sp>
        <p:nvSpPr>
          <p:cNvPr id="4" name="Footer Placeholder 3">
            <a:extLst>
              <a:ext uri="{FF2B5EF4-FFF2-40B4-BE49-F238E27FC236}">
                <a16:creationId xmlns:a16="http://schemas.microsoft.com/office/drawing/2014/main" id="{02AFA15C-DE01-4A12-9504-9F1FD4A9D348}"/>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0EF5ABFD-A9CA-4696-8BF9-2880C764A502}"/>
              </a:ext>
            </a:extLst>
          </p:cNvPr>
          <p:cNvPicPr>
            <a:picLocks noChangeAspect="1"/>
          </p:cNvPicPr>
          <p:nvPr/>
        </p:nvPicPr>
        <p:blipFill rotWithShape="1">
          <a:blip r:embed="rId3">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3442043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pic>
        <p:nvPicPr>
          <p:cNvPr id="8" name="Picture 7">
            <a:extLst>
              <a:ext uri="{FF2B5EF4-FFF2-40B4-BE49-F238E27FC236}">
                <a16:creationId xmlns:a16="http://schemas.microsoft.com/office/drawing/2014/main" id="{5E204F17-27B6-4980-BCB2-B6FE047F510A}"/>
              </a:ext>
            </a:extLst>
          </p:cNvPr>
          <p:cNvPicPr>
            <a:picLocks noChangeAspect="1"/>
          </p:cNvPicPr>
          <p:nvPr/>
        </p:nvPicPr>
        <p:blipFill rotWithShape="1">
          <a:blip r:embed="rId3"/>
          <a:srcRect t="3763"/>
          <a:stretch/>
        </p:blipFill>
        <p:spPr>
          <a:xfrm>
            <a:off x="1250617" y="1469572"/>
            <a:ext cx="9690765" cy="5236030"/>
          </a:xfrm>
          <a:prstGeom prst="rect">
            <a:avLst/>
          </a:prstGeom>
        </p:spPr>
      </p:pic>
      <p:sp>
        <p:nvSpPr>
          <p:cNvPr id="9" name="Footer Placeholder 8">
            <a:extLst>
              <a:ext uri="{FF2B5EF4-FFF2-40B4-BE49-F238E27FC236}">
                <a16:creationId xmlns:a16="http://schemas.microsoft.com/office/drawing/2014/main" id="{3B36EA5C-5DE3-4BC8-A448-A1D2CEEF722C}"/>
              </a:ext>
            </a:extLst>
          </p:cNvPr>
          <p:cNvSpPr>
            <a:spLocks noGrp="1"/>
          </p:cNvSpPr>
          <p:nvPr>
            <p:ph type="ftr" sz="quarter" idx="11"/>
          </p:nvPr>
        </p:nvSpPr>
        <p:spPr/>
        <p:txBody>
          <a:bodyPr/>
          <a:lstStyle/>
          <a:p>
            <a:r>
              <a:rPr lang="en-GB"/>
              <a:t>© Nautilus Consulting</a:t>
            </a:r>
          </a:p>
        </p:txBody>
      </p:sp>
      <p:pic>
        <p:nvPicPr>
          <p:cNvPr id="10" name="Content Placeholder 4">
            <a:extLst>
              <a:ext uri="{FF2B5EF4-FFF2-40B4-BE49-F238E27FC236}">
                <a16:creationId xmlns:a16="http://schemas.microsoft.com/office/drawing/2014/main" id="{141216F8-6C3E-474B-9443-39438C59AF2A}"/>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153662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pic>
        <p:nvPicPr>
          <p:cNvPr id="3" name="Picture 2">
            <a:extLst>
              <a:ext uri="{FF2B5EF4-FFF2-40B4-BE49-F238E27FC236}">
                <a16:creationId xmlns:a16="http://schemas.microsoft.com/office/drawing/2014/main" id="{A0AEA4FF-FDB8-4B14-B756-DE40C905B67B}"/>
              </a:ext>
            </a:extLst>
          </p:cNvPr>
          <p:cNvPicPr>
            <a:picLocks noChangeAspect="1"/>
          </p:cNvPicPr>
          <p:nvPr/>
        </p:nvPicPr>
        <p:blipFill>
          <a:blip r:embed="rId3"/>
          <a:stretch>
            <a:fillRect/>
          </a:stretch>
        </p:blipFill>
        <p:spPr>
          <a:xfrm>
            <a:off x="2497493" y="1374567"/>
            <a:ext cx="6853335" cy="5036213"/>
          </a:xfrm>
          <a:prstGeom prst="rect">
            <a:avLst/>
          </a:prstGeom>
        </p:spPr>
      </p:pic>
      <p:sp>
        <p:nvSpPr>
          <p:cNvPr id="4" name="Footer Placeholder 3">
            <a:extLst>
              <a:ext uri="{FF2B5EF4-FFF2-40B4-BE49-F238E27FC236}">
                <a16:creationId xmlns:a16="http://schemas.microsoft.com/office/drawing/2014/main" id="{DBBB3130-768B-434C-A73E-F6740F485458}"/>
              </a:ext>
            </a:extLst>
          </p:cNvPr>
          <p:cNvSpPr>
            <a:spLocks noGrp="1"/>
          </p:cNvSpPr>
          <p:nvPr>
            <p:ph type="ftr" sz="quarter" idx="11"/>
          </p:nvPr>
        </p:nvSpPr>
        <p:spPr/>
        <p:txBody>
          <a:bodyPr/>
          <a:lstStyle/>
          <a:p>
            <a:r>
              <a:rPr lang="en-GB"/>
              <a:t>© Nautilus Consulting</a:t>
            </a:r>
          </a:p>
        </p:txBody>
      </p:sp>
      <p:pic>
        <p:nvPicPr>
          <p:cNvPr id="7" name="Content Placeholder 4">
            <a:extLst>
              <a:ext uri="{FF2B5EF4-FFF2-40B4-BE49-F238E27FC236}">
                <a16:creationId xmlns:a16="http://schemas.microsoft.com/office/drawing/2014/main" id="{093E5DEF-F5DF-4B7B-BB2A-751EA74EDF2A}"/>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3862037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Evaluative indicators for conflict sensitivity</a:t>
            </a:r>
          </a:p>
          <a:p>
            <a:pPr lvl="1"/>
            <a:r>
              <a:rPr lang="en-GB" dirty="0"/>
              <a:t>Based on conflict analysis to identify conflict drivers</a:t>
            </a:r>
          </a:p>
          <a:p>
            <a:pPr lvl="1"/>
            <a:r>
              <a:rPr lang="en-US" dirty="0"/>
              <a:t>D</a:t>
            </a:r>
            <a:r>
              <a:rPr lang="en-GB" dirty="0" err="1"/>
              <a:t>evelop</a:t>
            </a:r>
            <a:r>
              <a:rPr lang="en-GB" dirty="0"/>
              <a:t> indicators around conflict drivers to monitor conflict context </a:t>
            </a:r>
          </a:p>
          <a:p>
            <a:pPr lvl="1"/>
            <a:r>
              <a:rPr lang="en-US" dirty="0"/>
              <a:t>F</a:t>
            </a:r>
            <a:r>
              <a:rPr lang="en-GB" dirty="0" err="1"/>
              <a:t>rames</a:t>
            </a:r>
            <a:r>
              <a:rPr lang="en-GB" dirty="0"/>
              <a:t> programme intermediate outcomes and outcomes, ensuring results target reducing the effect of conflict drivers (positive side of </a:t>
            </a:r>
            <a:r>
              <a:rPr lang="en-GB" i="1" dirty="0"/>
              <a:t>doing no harm</a:t>
            </a:r>
            <a:r>
              <a:rPr lang="en-GB" dirty="0"/>
              <a:t>)</a:t>
            </a:r>
          </a:p>
          <a:p>
            <a:pPr marL="457200" lvl="1" indent="0">
              <a:buNone/>
            </a:pPr>
            <a:endParaRPr lang="en-US" dirty="0"/>
          </a:p>
        </p:txBody>
      </p:sp>
      <p:pic>
        <p:nvPicPr>
          <p:cNvPr id="16" name="Picture 15">
            <a:extLst>
              <a:ext uri="{FF2B5EF4-FFF2-40B4-BE49-F238E27FC236}">
                <a16:creationId xmlns:a16="http://schemas.microsoft.com/office/drawing/2014/main" id="{76783A9B-3065-430C-81FF-4110F74C06AD}"/>
              </a:ext>
            </a:extLst>
          </p:cNvPr>
          <p:cNvPicPr>
            <a:picLocks noChangeAspect="1"/>
          </p:cNvPicPr>
          <p:nvPr/>
        </p:nvPicPr>
        <p:blipFill rotWithShape="1">
          <a:blip r:embed="rId3"/>
          <a:srcRect b="8389"/>
          <a:stretch/>
        </p:blipFill>
        <p:spPr>
          <a:xfrm>
            <a:off x="1621355" y="3940629"/>
            <a:ext cx="9686485" cy="2460171"/>
          </a:xfrm>
          <a:prstGeom prst="rect">
            <a:avLst/>
          </a:prstGeom>
        </p:spPr>
      </p:pic>
      <p:sp>
        <p:nvSpPr>
          <p:cNvPr id="17" name="Footer Placeholder 16">
            <a:extLst>
              <a:ext uri="{FF2B5EF4-FFF2-40B4-BE49-F238E27FC236}">
                <a16:creationId xmlns:a16="http://schemas.microsoft.com/office/drawing/2014/main" id="{155E27BD-B2F1-4423-B45E-B0FE6AE2F2AA}"/>
              </a:ext>
            </a:extLst>
          </p:cNvPr>
          <p:cNvSpPr>
            <a:spLocks noGrp="1"/>
          </p:cNvSpPr>
          <p:nvPr>
            <p:ph type="ftr" sz="quarter" idx="11"/>
          </p:nvPr>
        </p:nvSpPr>
        <p:spPr/>
        <p:txBody>
          <a:bodyPr/>
          <a:lstStyle/>
          <a:p>
            <a:r>
              <a:rPr lang="en-GB"/>
              <a:t>© Nautilus Consulting</a:t>
            </a:r>
          </a:p>
        </p:txBody>
      </p:sp>
      <p:pic>
        <p:nvPicPr>
          <p:cNvPr id="18" name="Content Placeholder 4">
            <a:extLst>
              <a:ext uri="{FF2B5EF4-FFF2-40B4-BE49-F238E27FC236}">
                <a16:creationId xmlns:a16="http://schemas.microsoft.com/office/drawing/2014/main" id="{671EF15C-CD42-4828-9E4E-2D51D3FB10C5}"/>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159765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Categorical output indicators </a:t>
            </a:r>
          </a:p>
          <a:p>
            <a:pPr lvl="1"/>
            <a:r>
              <a:rPr lang="en-GB" dirty="0"/>
              <a:t>Output categories aim to capture broad range of support areas (rather than specific output details)</a:t>
            </a:r>
          </a:p>
          <a:p>
            <a:pPr lvl="1"/>
            <a:r>
              <a:rPr lang="en-GB" dirty="0"/>
              <a:t>Flexibility of indicator categories allows for the operational space needed for the adaptive nature of the programme while still reflecting its results</a:t>
            </a:r>
          </a:p>
          <a:p>
            <a:pPr marL="457200" lvl="1" indent="0">
              <a:buNone/>
            </a:pPr>
            <a:endParaRPr lang="en-US" dirty="0"/>
          </a:p>
        </p:txBody>
      </p:sp>
      <p:pic>
        <p:nvPicPr>
          <p:cNvPr id="15" name="Picture 14">
            <a:extLst>
              <a:ext uri="{FF2B5EF4-FFF2-40B4-BE49-F238E27FC236}">
                <a16:creationId xmlns:a16="http://schemas.microsoft.com/office/drawing/2014/main" id="{D13926B9-E5DA-465D-AB34-8D341C9117DB}"/>
              </a:ext>
            </a:extLst>
          </p:cNvPr>
          <p:cNvPicPr>
            <a:picLocks noChangeAspect="1"/>
          </p:cNvPicPr>
          <p:nvPr/>
        </p:nvPicPr>
        <p:blipFill rotWithShape="1">
          <a:blip r:embed="rId3"/>
          <a:srcRect b="8956"/>
          <a:stretch/>
        </p:blipFill>
        <p:spPr>
          <a:xfrm>
            <a:off x="1575819" y="3712027"/>
            <a:ext cx="8373608" cy="2829683"/>
          </a:xfrm>
          <a:prstGeom prst="rect">
            <a:avLst/>
          </a:prstGeom>
        </p:spPr>
      </p:pic>
      <p:sp>
        <p:nvSpPr>
          <p:cNvPr id="4" name="Footer Placeholder 3">
            <a:extLst>
              <a:ext uri="{FF2B5EF4-FFF2-40B4-BE49-F238E27FC236}">
                <a16:creationId xmlns:a16="http://schemas.microsoft.com/office/drawing/2014/main" id="{BA406FA7-2BF4-4EC0-BDF3-46DC285E3887}"/>
              </a:ext>
            </a:extLst>
          </p:cNvPr>
          <p:cNvSpPr>
            <a:spLocks noGrp="1"/>
          </p:cNvSpPr>
          <p:nvPr>
            <p:ph type="ftr" sz="quarter" idx="11"/>
          </p:nvPr>
        </p:nvSpPr>
        <p:spPr/>
        <p:txBody>
          <a:bodyPr/>
          <a:lstStyle/>
          <a:p>
            <a:r>
              <a:rPr lang="en-GB"/>
              <a:t>© Nautilus Consulting</a:t>
            </a:r>
          </a:p>
        </p:txBody>
      </p:sp>
      <p:pic>
        <p:nvPicPr>
          <p:cNvPr id="6" name="Content Placeholder 4">
            <a:extLst>
              <a:ext uri="{FF2B5EF4-FFF2-40B4-BE49-F238E27FC236}">
                <a16:creationId xmlns:a16="http://schemas.microsoft.com/office/drawing/2014/main" id="{8414E030-3C31-4C37-BCAB-53254C4DC00A}"/>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52584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Intermediate outcomes: </a:t>
            </a:r>
            <a:r>
              <a:rPr lang="en-GB" sz="2800" b="1" i="1" dirty="0"/>
              <a:t>adoption</a:t>
            </a:r>
            <a:r>
              <a:rPr lang="en-GB" sz="2800" b="1" dirty="0"/>
              <a:t> </a:t>
            </a:r>
          </a:p>
          <a:p>
            <a:pPr lvl="1"/>
            <a:r>
              <a:rPr lang="en-GB" dirty="0"/>
              <a:t>First step outside the programme’s direct sphere of control (outputs) and its reliance on influence (sphere of direct influence)</a:t>
            </a:r>
          </a:p>
          <a:p>
            <a:pPr lvl="1"/>
            <a:r>
              <a:rPr lang="en-GB" dirty="0"/>
              <a:t>Worded as the </a:t>
            </a:r>
            <a:r>
              <a:rPr lang="en-GB" i="1" dirty="0"/>
              <a:t>adoption of programme-supported outputs </a:t>
            </a:r>
          </a:p>
          <a:p>
            <a:pPr lvl="1"/>
            <a:r>
              <a:rPr lang="en-US" dirty="0"/>
              <a:t>Reflects indirect impact design logic: intermediary assumed to take-up (adopt) the </a:t>
            </a:r>
            <a:r>
              <a:rPr lang="en-US" dirty="0" err="1"/>
              <a:t>programme’s</a:t>
            </a:r>
            <a:r>
              <a:rPr lang="en-US" dirty="0"/>
              <a:t> support (outputs) </a:t>
            </a:r>
            <a:endParaRPr lang="en-GB" dirty="0"/>
          </a:p>
        </p:txBody>
      </p:sp>
      <p:pic>
        <p:nvPicPr>
          <p:cNvPr id="5" name="Picture 4">
            <a:extLst>
              <a:ext uri="{FF2B5EF4-FFF2-40B4-BE49-F238E27FC236}">
                <a16:creationId xmlns:a16="http://schemas.microsoft.com/office/drawing/2014/main" id="{DEDEE98F-C21D-42D0-9D2B-FB449EBECF7E}"/>
              </a:ext>
            </a:extLst>
          </p:cNvPr>
          <p:cNvPicPr>
            <a:picLocks noChangeAspect="1"/>
          </p:cNvPicPr>
          <p:nvPr/>
        </p:nvPicPr>
        <p:blipFill rotWithShape="1">
          <a:blip r:embed="rId3"/>
          <a:srcRect b="13208"/>
          <a:stretch/>
        </p:blipFill>
        <p:spPr>
          <a:xfrm>
            <a:off x="1632240" y="4170812"/>
            <a:ext cx="8317306" cy="2298664"/>
          </a:xfrm>
          <a:prstGeom prst="rect">
            <a:avLst/>
          </a:prstGeom>
        </p:spPr>
      </p:pic>
      <p:sp>
        <p:nvSpPr>
          <p:cNvPr id="6" name="Footer Placeholder 5">
            <a:extLst>
              <a:ext uri="{FF2B5EF4-FFF2-40B4-BE49-F238E27FC236}">
                <a16:creationId xmlns:a16="http://schemas.microsoft.com/office/drawing/2014/main" id="{9FC64DA1-DB25-4B03-90E5-5187765B094A}"/>
              </a:ext>
            </a:extLst>
          </p:cNvPr>
          <p:cNvSpPr>
            <a:spLocks noGrp="1"/>
          </p:cNvSpPr>
          <p:nvPr>
            <p:ph type="ftr" sz="quarter" idx="11"/>
          </p:nvPr>
        </p:nvSpPr>
        <p:spPr/>
        <p:txBody>
          <a:bodyPr/>
          <a:lstStyle/>
          <a:p>
            <a:r>
              <a:rPr lang="en-GB"/>
              <a:t>© Nautilus Consulting</a:t>
            </a:r>
          </a:p>
        </p:txBody>
      </p:sp>
      <p:pic>
        <p:nvPicPr>
          <p:cNvPr id="7" name="Content Placeholder 4">
            <a:extLst>
              <a:ext uri="{FF2B5EF4-FFF2-40B4-BE49-F238E27FC236}">
                <a16:creationId xmlns:a16="http://schemas.microsoft.com/office/drawing/2014/main" id="{5A61FBEF-74CE-4D6B-8525-63D11BB330BE}"/>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393760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Outcomes: </a:t>
            </a:r>
            <a:r>
              <a:rPr lang="en-GB" sz="2800" b="1" i="1" dirty="0"/>
              <a:t>implementation</a:t>
            </a:r>
            <a:r>
              <a:rPr lang="en-GB" sz="2800" b="1" dirty="0"/>
              <a:t> </a:t>
            </a:r>
          </a:p>
          <a:p>
            <a:pPr lvl="1"/>
            <a:r>
              <a:rPr lang="en-GB" dirty="0"/>
              <a:t>Next step into the programme’s sphere of </a:t>
            </a:r>
            <a:r>
              <a:rPr lang="en-GB" i="1" dirty="0"/>
              <a:t>indirect influence </a:t>
            </a:r>
            <a:r>
              <a:rPr lang="en-GB" dirty="0"/>
              <a:t>to achieve its intended results </a:t>
            </a:r>
          </a:p>
          <a:p>
            <a:pPr lvl="1"/>
            <a:r>
              <a:rPr lang="en-GB" dirty="0"/>
              <a:t>Understood as the </a:t>
            </a:r>
            <a:r>
              <a:rPr lang="en-GB" i="1" dirty="0"/>
              <a:t>effective implementation of programme-supported outputs </a:t>
            </a:r>
          </a:p>
        </p:txBody>
      </p:sp>
      <p:pic>
        <p:nvPicPr>
          <p:cNvPr id="4" name="Picture 3">
            <a:extLst>
              <a:ext uri="{FF2B5EF4-FFF2-40B4-BE49-F238E27FC236}">
                <a16:creationId xmlns:a16="http://schemas.microsoft.com/office/drawing/2014/main" id="{3CD9C1D0-D3F7-467D-BC18-4F79D096943F}"/>
              </a:ext>
            </a:extLst>
          </p:cNvPr>
          <p:cNvPicPr>
            <a:picLocks noChangeAspect="1"/>
          </p:cNvPicPr>
          <p:nvPr/>
        </p:nvPicPr>
        <p:blipFill rotWithShape="1">
          <a:blip r:embed="rId3"/>
          <a:srcRect b="8509"/>
          <a:stretch/>
        </p:blipFill>
        <p:spPr>
          <a:xfrm>
            <a:off x="1588693" y="3831763"/>
            <a:ext cx="9130368" cy="2764970"/>
          </a:xfrm>
          <a:prstGeom prst="rect">
            <a:avLst/>
          </a:prstGeom>
        </p:spPr>
      </p:pic>
      <p:sp>
        <p:nvSpPr>
          <p:cNvPr id="5" name="Footer Placeholder 4">
            <a:extLst>
              <a:ext uri="{FF2B5EF4-FFF2-40B4-BE49-F238E27FC236}">
                <a16:creationId xmlns:a16="http://schemas.microsoft.com/office/drawing/2014/main" id="{797209A3-90BF-4607-B89B-E71A57261FC7}"/>
              </a:ext>
            </a:extLst>
          </p:cNvPr>
          <p:cNvSpPr>
            <a:spLocks noGrp="1"/>
          </p:cNvSpPr>
          <p:nvPr>
            <p:ph type="ftr" sz="quarter" idx="11"/>
          </p:nvPr>
        </p:nvSpPr>
        <p:spPr/>
        <p:txBody>
          <a:bodyPr/>
          <a:lstStyle/>
          <a:p>
            <a:r>
              <a:rPr lang="en-GB"/>
              <a:t>© Nautilus Consulting</a:t>
            </a:r>
          </a:p>
        </p:txBody>
      </p:sp>
      <p:pic>
        <p:nvPicPr>
          <p:cNvPr id="6" name="Content Placeholder 4">
            <a:extLst>
              <a:ext uri="{FF2B5EF4-FFF2-40B4-BE49-F238E27FC236}">
                <a16:creationId xmlns:a16="http://schemas.microsoft.com/office/drawing/2014/main" id="{7F8AD67D-7308-4EA2-B15E-EDB34099C202}"/>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224690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5. Application: theory-based monitoring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Impact: </a:t>
            </a:r>
            <a:r>
              <a:rPr lang="en-GB" sz="2800" b="1" i="1" dirty="0"/>
              <a:t>effects of output implementation</a:t>
            </a:r>
            <a:r>
              <a:rPr lang="en-GB" sz="2800" b="1" dirty="0"/>
              <a:t> </a:t>
            </a:r>
          </a:p>
          <a:p>
            <a:pPr lvl="1"/>
            <a:r>
              <a:rPr lang="en-GB" dirty="0"/>
              <a:t>Culmination of the programme’s effects</a:t>
            </a:r>
          </a:p>
          <a:p>
            <a:pPr lvl="1"/>
            <a:r>
              <a:rPr lang="en-GB" dirty="0"/>
              <a:t>Determined as </a:t>
            </a:r>
            <a:r>
              <a:rPr lang="en-GB" i="1" dirty="0"/>
              <a:t>the results of effectively implemented programme outputs</a:t>
            </a:r>
            <a:r>
              <a:rPr lang="en-GB" dirty="0"/>
              <a:t>.</a:t>
            </a:r>
          </a:p>
          <a:p>
            <a:pPr lvl="1"/>
            <a:r>
              <a:rPr lang="en-US" dirty="0"/>
              <a:t>Worded as: a more secure and stable Iraq</a:t>
            </a:r>
            <a:endParaRPr lang="en-GB" dirty="0">
              <a:highlight>
                <a:srgbClr val="FFFF00"/>
              </a:highlight>
            </a:endParaRPr>
          </a:p>
        </p:txBody>
      </p:sp>
      <p:pic>
        <p:nvPicPr>
          <p:cNvPr id="4" name="Picture 3">
            <a:extLst>
              <a:ext uri="{FF2B5EF4-FFF2-40B4-BE49-F238E27FC236}">
                <a16:creationId xmlns:a16="http://schemas.microsoft.com/office/drawing/2014/main" id="{B57A472D-E90A-4E4B-8A0B-A1D527601E66}"/>
              </a:ext>
            </a:extLst>
          </p:cNvPr>
          <p:cNvPicPr>
            <a:picLocks noChangeAspect="1"/>
          </p:cNvPicPr>
          <p:nvPr/>
        </p:nvPicPr>
        <p:blipFill rotWithShape="1">
          <a:blip r:embed="rId3"/>
          <a:srcRect b="16956"/>
          <a:stretch/>
        </p:blipFill>
        <p:spPr>
          <a:xfrm>
            <a:off x="1458072" y="3794256"/>
            <a:ext cx="9558271" cy="1550630"/>
          </a:xfrm>
          <a:prstGeom prst="rect">
            <a:avLst/>
          </a:prstGeom>
        </p:spPr>
      </p:pic>
      <p:sp>
        <p:nvSpPr>
          <p:cNvPr id="5" name="Footer Placeholder 4">
            <a:extLst>
              <a:ext uri="{FF2B5EF4-FFF2-40B4-BE49-F238E27FC236}">
                <a16:creationId xmlns:a16="http://schemas.microsoft.com/office/drawing/2014/main" id="{0DC2B4C5-A18A-455C-A51D-4613EA55A62C}"/>
              </a:ext>
            </a:extLst>
          </p:cNvPr>
          <p:cNvSpPr>
            <a:spLocks noGrp="1"/>
          </p:cNvSpPr>
          <p:nvPr>
            <p:ph type="ftr" sz="quarter" idx="11"/>
          </p:nvPr>
        </p:nvSpPr>
        <p:spPr/>
        <p:txBody>
          <a:bodyPr/>
          <a:lstStyle/>
          <a:p>
            <a:r>
              <a:rPr lang="en-GB"/>
              <a:t>© Nautilus Consulting</a:t>
            </a:r>
          </a:p>
        </p:txBody>
      </p:sp>
      <p:pic>
        <p:nvPicPr>
          <p:cNvPr id="6" name="Content Placeholder 4">
            <a:extLst>
              <a:ext uri="{FF2B5EF4-FFF2-40B4-BE49-F238E27FC236}">
                <a16:creationId xmlns:a16="http://schemas.microsoft.com/office/drawing/2014/main" id="{2CEA19B5-97B7-4957-93EB-3B658CF89C79}"/>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415021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6. Lessons Learned</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Nonlinearity &amp; influence:</a:t>
            </a:r>
          </a:p>
          <a:p>
            <a:pPr lvl="1"/>
            <a:r>
              <a:rPr lang="en-GB" dirty="0"/>
              <a:t>Nonlinear causality (highly politicised context &amp; conflict) mitigated by constant engagement from implementing partners with intermediaries </a:t>
            </a:r>
          </a:p>
          <a:p>
            <a:pPr lvl="2">
              <a:buFont typeface="Courier New" panose="02070309020205020404" pitchFamily="49" charset="0"/>
              <a:buChar char="o"/>
            </a:pPr>
            <a:r>
              <a:rPr lang="en-US" dirty="0"/>
              <a:t>M</a:t>
            </a:r>
            <a:r>
              <a:rPr lang="en-GB" dirty="0" err="1"/>
              <a:t>onitored</a:t>
            </a:r>
            <a:r>
              <a:rPr lang="en-GB" dirty="0"/>
              <a:t> through flexible </a:t>
            </a:r>
            <a:r>
              <a:rPr lang="en-GB" i="1" dirty="0"/>
              <a:t>categorical</a:t>
            </a:r>
            <a:r>
              <a:rPr lang="en-GB" dirty="0"/>
              <a:t> approach to indicators </a:t>
            </a:r>
          </a:p>
          <a:p>
            <a:pPr lvl="2">
              <a:buFont typeface="Courier New" panose="02070309020205020404" pitchFamily="49" charset="0"/>
              <a:buChar char="o"/>
            </a:pPr>
            <a:r>
              <a:rPr lang="en-US" dirty="0"/>
              <a:t>E</a:t>
            </a:r>
            <a:r>
              <a:rPr lang="en-GB" dirty="0"/>
              <a:t>mergence managed by monitoring broader logic of </a:t>
            </a:r>
            <a:r>
              <a:rPr lang="en-GB" i="1" dirty="0"/>
              <a:t>adoption</a:t>
            </a:r>
            <a:r>
              <a:rPr lang="en-GB" dirty="0"/>
              <a:t> and </a:t>
            </a:r>
            <a:r>
              <a:rPr lang="en-GB" i="1" dirty="0"/>
              <a:t>implementation</a:t>
            </a:r>
            <a:r>
              <a:rPr lang="en-GB" dirty="0"/>
              <a:t> (rather than specific outcomes) </a:t>
            </a:r>
          </a:p>
          <a:p>
            <a:pPr marL="0" indent="0">
              <a:buNone/>
            </a:pPr>
            <a:r>
              <a:rPr lang="en-US" b="1" dirty="0"/>
              <a:t>Demand versus solution:</a:t>
            </a:r>
            <a:r>
              <a:rPr lang="en-US" dirty="0"/>
              <a:t> </a:t>
            </a:r>
          </a:p>
          <a:p>
            <a:pPr lvl="1"/>
            <a:r>
              <a:rPr lang="en-US" dirty="0"/>
              <a:t>Embedded nature of much of the support (e.g. TA in gov departments; community-driven reconciliation) responsive to the evolving environment and community needs </a:t>
            </a:r>
          </a:p>
          <a:p>
            <a:pPr lvl="2">
              <a:buFont typeface="Courier New" panose="02070309020205020404" pitchFamily="49" charset="0"/>
              <a:buChar char="o"/>
            </a:pPr>
            <a:r>
              <a:rPr lang="en-US" dirty="0"/>
              <a:t>Stakeholders involved in identifying problems and solutions</a:t>
            </a:r>
          </a:p>
          <a:p>
            <a:pPr lvl="2">
              <a:buFont typeface="Courier New" panose="02070309020205020404" pitchFamily="49" charset="0"/>
              <a:buChar char="o"/>
            </a:pPr>
            <a:r>
              <a:rPr lang="en-US" dirty="0"/>
              <a:t>Places indirect impact design feature as central implementation component – enhances uptake </a:t>
            </a:r>
            <a:endParaRPr lang="en-GB" dirty="0"/>
          </a:p>
        </p:txBody>
      </p:sp>
      <p:sp>
        <p:nvSpPr>
          <p:cNvPr id="4" name="Footer Placeholder 3">
            <a:extLst>
              <a:ext uri="{FF2B5EF4-FFF2-40B4-BE49-F238E27FC236}">
                <a16:creationId xmlns:a16="http://schemas.microsoft.com/office/drawing/2014/main" id="{B1D71097-32E4-47B6-BAEC-83EA67C28885}"/>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43EBF08F-C5B8-4300-9491-BA085BFD80FF}"/>
              </a:ext>
            </a:extLst>
          </p:cNvPr>
          <p:cNvPicPr>
            <a:picLocks noChangeAspect="1"/>
          </p:cNvPicPr>
          <p:nvPr/>
        </p:nvPicPr>
        <p:blipFill rotWithShape="1">
          <a:blip r:embed="rId3">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397719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84B59682-369D-498A-B132-40764C662257}"/>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Outline</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fontScale="92500" lnSpcReduction="20000"/>
          </a:bodyPr>
          <a:lstStyle/>
          <a:p>
            <a:pPr marL="514350" indent="-514350">
              <a:buFont typeface="+mj-lt"/>
              <a:buAutoNum type="arabicPeriod"/>
            </a:pPr>
            <a:r>
              <a:rPr lang="en-US" dirty="0"/>
              <a:t>Introduction</a:t>
            </a:r>
          </a:p>
          <a:p>
            <a:pPr lvl="1"/>
            <a:r>
              <a:rPr lang="en-US" dirty="0"/>
              <a:t>Context: Conflict, Stability and Security Fund (CSSF) in Iraq</a:t>
            </a:r>
          </a:p>
          <a:p>
            <a:pPr marL="514350" indent="-514350">
              <a:buFont typeface="+mj-lt"/>
              <a:buAutoNum type="arabicPeriod"/>
            </a:pPr>
            <a:r>
              <a:rPr lang="en-US" dirty="0"/>
              <a:t>Complex policy </a:t>
            </a:r>
            <a:r>
              <a:rPr lang="en-US" dirty="0" err="1"/>
              <a:t>programme</a:t>
            </a:r>
            <a:r>
              <a:rPr lang="en-US" dirty="0"/>
              <a:t> theory</a:t>
            </a:r>
          </a:p>
          <a:p>
            <a:pPr lvl="1"/>
            <a:r>
              <a:rPr lang="en-US" dirty="0"/>
              <a:t>Systemic problems &amp; indirect impact </a:t>
            </a:r>
          </a:p>
          <a:p>
            <a:pPr marL="514350" indent="-514350">
              <a:buFont typeface="+mj-lt"/>
              <a:buAutoNum type="arabicPeriod"/>
            </a:pPr>
            <a:r>
              <a:rPr lang="en-US" dirty="0"/>
              <a:t>Embracing complexity: the CSSF – Iraq </a:t>
            </a:r>
            <a:r>
              <a:rPr lang="en-US" dirty="0" err="1"/>
              <a:t>programme</a:t>
            </a:r>
            <a:r>
              <a:rPr lang="en-US" dirty="0"/>
              <a:t> </a:t>
            </a:r>
          </a:p>
          <a:p>
            <a:pPr lvl="1"/>
            <a:r>
              <a:rPr lang="en-US" dirty="0"/>
              <a:t>Complexity characteristics </a:t>
            </a:r>
          </a:p>
          <a:p>
            <a:pPr marL="514350" indent="-514350">
              <a:buFont typeface="+mj-lt"/>
              <a:buAutoNum type="arabicPeriod"/>
            </a:pPr>
            <a:r>
              <a:rPr lang="en-US" dirty="0"/>
              <a:t>Theory-based attribution </a:t>
            </a:r>
          </a:p>
          <a:p>
            <a:pPr lvl="1"/>
            <a:r>
              <a:rPr lang="en-US" dirty="0"/>
              <a:t>Methods &amp; theory </a:t>
            </a:r>
          </a:p>
          <a:p>
            <a:pPr marL="514350" indent="-514350">
              <a:buFont typeface="+mj-lt"/>
              <a:buAutoNum type="arabicPeriod"/>
            </a:pPr>
            <a:r>
              <a:rPr lang="en-US" dirty="0"/>
              <a:t>Application: theory-based </a:t>
            </a:r>
            <a:r>
              <a:rPr lang="en-US" dirty="0" err="1"/>
              <a:t>programme</a:t>
            </a:r>
            <a:r>
              <a:rPr lang="en-US" dirty="0"/>
              <a:t> monitoring </a:t>
            </a:r>
          </a:p>
          <a:p>
            <a:pPr lvl="1"/>
            <a:r>
              <a:rPr lang="en-US" dirty="0"/>
              <a:t>Categorical indicators, adoption, and implementation </a:t>
            </a:r>
          </a:p>
          <a:p>
            <a:pPr marL="514350" indent="-514350">
              <a:buFont typeface="+mj-lt"/>
              <a:buAutoNum type="arabicPeriod"/>
            </a:pPr>
            <a:r>
              <a:rPr lang="en-US" dirty="0"/>
              <a:t>Lessons Learned </a:t>
            </a:r>
          </a:p>
          <a:p>
            <a:pPr marL="514350" indent="-514350">
              <a:buFont typeface="+mj-lt"/>
              <a:buAutoNum type="arabicPeriod"/>
            </a:pPr>
            <a:r>
              <a:rPr lang="en-US" dirty="0"/>
              <a:t>Conclusion </a:t>
            </a:r>
          </a:p>
          <a:p>
            <a:endParaRPr lang="en-GB" dirty="0"/>
          </a:p>
        </p:txBody>
      </p:sp>
      <p:sp>
        <p:nvSpPr>
          <p:cNvPr id="5" name="Footer Placeholder 4">
            <a:extLst>
              <a:ext uri="{FF2B5EF4-FFF2-40B4-BE49-F238E27FC236}">
                <a16:creationId xmlns:a16="http://schemas.microsoft.com/office/drawing/2014/main" id="{11801DAB-5528-40ED-96E9-436B14641CA6}"/>
              </a:ext>
            </a:extLst>
          </p:cNvPr>
          <p:cNvSpPr>
            <a:spLocks noGrp="1"/>
          </p:cNvSpPr>
          <p:nvPr>
            <p:ph type="ftr" sz="quarter" idx="11"/>
          </p:nvPr>
        </p:nvSpPr>
        <p:spPr/>
        <p:txBody>
          <a:bodyPr/>
          <a:lstStyle/>
          <a:p>
            <a:r>
              <a:rPr lang="en-GB" dirty="0"/>
              <a:t>© Nautilus Consulting</a:t>
            </a:r>
          </a:p>
        </p:txBody>
      </p:sp>
    </p:spTree>
    <p:extLst>
      <p:ext uri="{BB962C8B-B14F-4D97-AF65-F5344CB8AC3E}">
        <p14:creationId xmlns:p14="http://schemas.microsoft.com/office/powerpoint/2010/main" val="1765799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6. Lessons Learned</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b="1" dirty="0"/>
              <a:t>Flexibility &amp; uncertainty:</a:t>
            </a:r>
          </a:p>
          <a:p>
            <a:pPr lvl="1"/>
            <a:r>
              <a:rPr lang="en-GB" dirty="0"/>
              <a:t>RF structure – categorical indicators, adoption and implementation levels – allow for uncertainty while capturing results</a:t>
            </a:r>
          </a:p>
          <a:p>
            <a:pPr lvl="2">
              <a:buFont typeface="Courier New" panose="02070309020205020404" pitchFamily="49" charset="0"/>
              <a:buChar char="o"/>
            </a:pPr>
            <a:r>
              <a:rPr lang="en-US" dirty="0"/>
              <a:t>Challenges: subjective aspect of defining categorical alignment for outputs</a:t>
            </a:r>
          </a:p>
          <a:p>
            <a:pPr lvl="2">
              <a:buFont typeface="Courier New" panose="02070309020205020404" pitchFamily="49" charset="0"/>
              <a:buChar char="o"/>
            </a:pPr>
            <a:r>
              <a:rPr lang="en-US" dirty="0"/>
              <a:t>Challenges: donor appetite for embedding flexibility into results framework unpredictable, particularly milestone and target setting </a:t>
            </a:r>
            <a:endParaRPr lang="en-GB" dirty="0"/>
          </a:p>
          <a:p>
            <a:pPr marL="0" indent="0">
              <a:buNone/>
            </a:pPr>
            <a:r>
              <a:rPr lang="en-US" b="1" dirty="0"/>
              <a:t>Causal inference:</a:t>
            </a:r>
            <a:endParaRPr lang="en-US" dirty="0"/>
          </a:p>
          <a:p>
            <a:pPr lvl="1"/>
            <a:r>
              <a:rPr lang="en-GB" dirty="0"/>
              <a:t>Embedding the ToC process into the RF structure it allows the programme to monitor causal processes and infer outcome- and impact-level results through observing success in these processes</a:t>
            </a:r>
          </a:p>
          <a:p>
            <a:pPr lvl="2"/>
            <a:r>
              <a:rPr lang="en-GB" dirty="0"/>
              <a:t>Evaluative benefits salient to challenging environments in which attribution is difficult to determine, or where the programme’s remit makes comprehensive evaluation methodologies prohibitive and resource-intensive </a:t>
            </a:r>
            <a:endParaRPr lang="en-US" dirty="0"/>
          </a:p>
        </p:txBody>
      </p:sp>
      <p:sp>
        <p:nvSpPr>
          <p:cNvPr id="4" name="Footer Placeholder 3">
            <a:extLst>
              <a:ext uri="{FF2B5EF4-FFF2-40B4-BE49-F238E27FC236}">
                <a16:creationId xmlns:a16="http://schemas.microsoft.com/office/drawing/2014/main" id="{BEFD626D-8028-4910-ADCD-5ABDFFB47C86}"/>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00B47DF5-C224-477D-BCFC-CFC4248BFD05}"/>
              </a:ext>
            </a:extLst>
          </p:cNvPr>
          <p:cNvPicPr>
            <a:picLocks noChangeAspect="1"/>
          </p:cNvPicPr>
          <p:nvPr/>
        </p:nvPicPr>
        <p:blipFill rotWithShape="1">
          <a:blip r:embed="rId3">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3956627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6. Conclusion</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fontScale="92500" lnSpcReduction="10000"/>
          </a:bodyPr>
          <a:lstStyle/>
          <a:p>
            <a:pPr lvl="1"/>
            <a:r>
              <a:rPr lang="en-US" dirty="0"/>
              <a:t>Complex policy </a:t>
            </a:r>
            <a:r>
              <a:rPr lang="en-US" dirty="0" err="1"/>
              <a:t>programmes</a:t>
            </a:r>
            <a:r>
              <a:rPr lang="en-US" dirty="0"/>
              <a:t> present opportunities for enhanced and systemic impact, but present challenges to monitoring results and effectiveness </a:t>
            </a:r>
          </a:p>
          <a:p>
            <a:pPr lvl="1"/>
            <a:r>
              <a:rPr lang="en-GB" dirty="0"/>
              <a:t>A theory-based approach can provide greater flexibility in the mechanics of a monitoring framework that also enables a programme to overcome many of the challenges presented by implementation and design complexities. </a:t>
            </a:r>
          </a:p>
          <a:p>
            <a:pPr lvl="1"/>
            <a:r>
              <a:rPr lang="en-GB" dirty="0"/>
              <a:t>These flexible facets include: </a:t>
            </a:r>
          </a:p>
          <a:p>
            <a:pPr lvl="2"/>
            <a:r>
              <a:rPr lang="en-GB" dirty="0"/>
              <a:t>Categorical indicators – capture diverse inputs and outputs </a:t>
            </a:r>
          </a:p>
          <a:p>
            <a:pPr lvl="2"/>
            <a:r>
              <a:rPr lang="en-GB" dirty="0"/>
              <a:t>Intermediate outcome level – accounts for an underlying theory of influencing causality through an adoption logic</a:t>
            </a:r>
          </a:p>
          <a:p>
            <a:pPr lvl="2"/>
            <a:r>
              <a:rPr lang="en-GB" dirty="0"/>
              <a:t>Outcome-level that looks to measure effective implementation of programme outputs by stakeholders provides a measure of systemic change without requiring onerous methodologies. </a:t>
            </a:r>
          </a:p>
          <a:p>
            <a:pPr lvl="1"/>
            <a:r>
              <a:rPr lang="en-GB" dirty="0"/>
              <a:t>The objective across an entire monitoring system such as this is ultimately to reduce the uncertainty around a programme’s contribution to its objectives while providing a basis for it to adapt to complex and emergent environments in its efforts to influence lasting and systemic change.</a:t>
            </a:r>
          </a:p>
        </p:txBody>
      </p:sp>
      <p:sp>
        <p:nvSpPr>
          <p:cNvPr id="4" name="Footer Placeholder 3">
            <a:extLst>
              <a:ext uri="{FF2B5EF4-FFF2-40B4-BE49-F238E27FC236}">
                <a16:creationId xmlns:a16="http://schemas.microsoft.com/office/drawing/2014/main" id="{44691F8D-2BDB-4520-95D4-B60CBE136720}"/>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1EEA5D9D-9828-42C3-8045-F0454C489784}"/>
              </a:ext>
            </a:extLst>
          </p:cNvPr>
          <p:cNvPicPr>
            <a:picLocks noChangeAspect="1"/>
          </p:cNvPicPr>
          <p:nvPr/>
        </p:nvPicPr>
        <p:blipFill rotWithShape="1">
          <a:blip r:embed="rId3">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271468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3619499" y="4766355"/>
            <a:ext cx="4953001" cy="547461"/>
          </a:xfrm>
        </p:spPr>
        <p:txBody>
          <a:bodyPr>
            <a:noAutofit/>
          </a:bodyPr>
          <a:lstStyle/>
          <a:p>
            <a:pPr marL="457200" lvl="1" indent="0">
              <a:buNone/>
            </a:pPr>
            <a:r>
              <a:rPr lang="en-US" sz="2800" dirty="0"/>
              <a:t>i</a:t>
            </a:r>
            <a:r>
              <a:rPr lang="en-GB" sz="2800" dirty="0"/>
              <a:t>nfo@nautilusconsulting.org</a:t>
            </a:r>
          </a:p>
        </p:txBody>
      </p:sp>
      <p:sp>
        <p:nvSpPr>
          <p:cNvPr id="4" name="Footer Placeholder 3">
            <a:extLst>
              <a:ext uri="{FF2B5EF4-FFF2-40B4-BE49-F238E27FC236}">
                <a16:creationId xmlns:a16="http://schemas.microsoft.com/office/drawing/2014/main" id="{44691F8D-2BDB-4520-95D4-B60CBE136720}"/>
              </a:ext>
            </a:extLst>
          </p:cNvPr>
          <p:cNvSpPr>
            <a:spLocks noGrp="1"/>
          </p:cNvSpPr>
          <p:nvPr>
            <p:ph type="ftr" sz="quarter" idx="11"/>
          </p:nvPr>
        </p:nvSpPr>
        <p:spPr/>
        <p:txBody>
          <a:bodyPr/>
          <a:lstStyle/>
          <a:p>
            <a:r>
              <a:rPr lang="en-GB"/>
              <a:t>© Nautilus Consulting</a:t>
            </a:r>
          </a:p>
        </p:txBody>
      </p:sp>
      <p:pic>
        <p:nvPicPr>
          <p:cNvPr id="9" name="Picture 8">
            <a:extLst>
              <a:ext uri="{FF2B5EF4-FFF2-40B4-BE49-F238E27FC236}">
                <a16:creationId xmlns:a16="http://schemas.microsoft.com/office/drawing/2014/main" id="{C4183A76-17BE-4E0C-A7E3-A2FDB2C407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1943" y="1544184"/>
            <a:ext cx="6858000" cy="2895600"/>
          </a:xfrm>
          <a:prstGeom prst="rect">
            <a:avLst/>
          </a:prstGeom>
        </p:spPr>
      </p:pic>
    </p:spTree>
    <p:extLst>
      <p:ext uri="{BB962C8B-B14F-4D97-AF65-F5344CB8AC3E}">
        <p14:creationId xmlns:p14="http://schemas.microsoft.com/office/powerpoint/2010/main" val="135016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1. Introduction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indent="0">
              <a:buNone/>
            </a:pPr>
            <a:r>
              <a:rPr lang="en-US" dirty="0"/>
              <a:t>Conflict, Stability and Security Fund</a:t>
            </a:r>
          </a:p>
          <a:p>
            <a:pPr lvl="1"/>
            <a:r>
              <a:rPr lang="en-US" dirty="0"/>
              <a:t>The UK’s Conflict, Security and Stability Fund (CSSF) is a cross-government fund supported primarily by the Foreign and Commonwealth Office (FCO), the Department for International Development (DFID), and the Ministry of Defense (MoD)</a:t>
            </a:r>
          </a:p>
          <a:p>
            <a:pPr lvl="1"/>
            <a:r>
              <a:rPr lang="en-US" dirty="0"/>
              <a:t>It has an annual budget of approximately £1.3 billion (primarily for Overseas Development Assistance), mandated to deliver programming that responds to  challenging environments, such as protracted conflict or political crises, and in support of the UK’s National Security Council’s strategic objectives</a:t>
            </a:r>
          </a:p>
          <a:p>
            <a:pPr lvl="1"/>
            <a:r>
              <a:rPr lang="en-US" dirty="0"/>
              <a:t>Presentation of supported M&amp;E system development &amp; implementation for the CSSF in Iraq during 2015-2017</a:t>
            </a:r>
          </a:p>
          <a:p>
            <a:pPr lvl="1"/>
            <a:r>
              <a:rPr lang="en-US" dirty="0" err="1"/>
              <a:t>Programme</a:t>
            </a:r>
            <a:r>
              <a:rPr lang="en-US" dirty="0"/>
              <a:t> objectives: </a:t>
            </a:r>
            <a:r>
              <a:rPr lang="en-US" i="1" dirty="0"/>
              <a:t>to support a more stable, secure, and unified Iraq</a:t>
            </a:r>
          </a:p>
          <a:p>
            <a:pPr lvl="1"/>
            <a:endParaRPr lang="en-US" dirty="0"/>
          </a:p>
          <a:p>
            <a:pPr lvl="1"/>
            <a:endParaRPr lang="en-US" dirty="0"/>
          </a:p>
          <a:p>
            <a:endParaRPr lang="en-GB" dirty="0"/>
          </a:p>
        </p:txBody>
      </p:sp>
      <p:sp>
        <p:nvSpPr>
          <p:cNvPr id="4" name="Footer Placeholder 3">
            <a:extLst>
              <a:ext uri="{FF2B5EF4-FFF2-40B4-BE49-F238E27FC236}">
                <a16:creationId xmlns:a16="http://schemas.microsoft.com/office/drawing/2014/main" id="{BE5CF804-EF11-465E-9FE1-B8D8B0B9C0B2}"/>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BC9B2E7F-69E9-4656-8176-7C53C00E737E}"/>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105268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2. Complex policy </a:t>
            </a:r>
            <a:r>
              <a:rPr lang="en-US" b="1" dirty="0" err="1"/>
              <a:t>programme</a:t>
            </a:r>
            <a:r>
              <a:rPr lang="en-US" b="1" dirty="0"/>
              <a:t> theory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indent="0">
              <a:buNone/>
            </a:pPr>
            <a:r>
              <a:rPr lang="en-US" dirty="0"/>
              <a:t>Complex policy </a:t>
            </a:r>
            <a:r>
              <a:rPr lang="en-US" dirty="0" err="1"/>
              <a:t>programmes</a:t>
            </a:r>
            <a:r>
              <a:rPr lang="en-US" dirty="0"/>
              <a:t>:</a:t>
            </a:r>
          </a:p>
          <a:p>
            <a:pPr lvl="1"/>
            <a:r>
              <a:rPr lang="en-US" dirty="0"/>
              <a:t>Approach to supporting </a:t>
            </a:r>
            <a:r>
              <a:rPr lang="en-GB" dirty="0"/>
              <a:t>lasting change sensitive to the </a:t>
            </a:r>
            <a:r>
              <a:rPr lang="en-GB" i="1" dirty="0"/>
              <a:t>complex </a:t>
            </a:r>
            <a:r>
              <a:rPr lang="en-GB" dirty="0"/>
              <a:t>and </a:t>
            </a:r>
            <a:r>
              <a:rPr lang="en-GB" i="1" dirty="0"/>
              <a:t>systemic</a:t>
            </a:r>
            <a:r>
              <a:rPr lang="en-GB" dirty="0"/>
              <a:t> nature of major challenges (e.g. poverty, conflict, climate changing) </a:t>
            </a:r>
          </a:p>
          <a:p>
            <a:pPr lvl="1"/>
            <a:r>
              <a:rPr lang="en-GB" dirty="0"/>
              <a:t>Based on recognition that these ‘major challenges’ are constituted by institutions and </a:t>
            </a:r>
            <a:r>
              <a:rPr lang="en-GB" i="1" dirty="0"/>
              <a:t>complex systems </a:t>
            </a:r>
            <a:r>
              <a:rPr lang="en-GB" dirty="0"/>
              <a:t>of intermediary agents, such as organisations, governments, and institutions, which govern behaviour and the way that societies interact – not isolated or localised </a:t>
            </a:r>
          </a:p>
          <a:p>
            <a:pPr lvl="1"/>
            <a:r>
              <a:rPr lang="en-GB" dirty="0"/>
              <a:t>Design logic: if the structural policies of a particular system can be changed to a desired end, the system itself can be changed = greater impact on the population within the system’s aegis than an isolated or singular intervention</a:t>
            </a:r>
          </a:p>
          <a:p>
            <a:pPr lvl="1"/>
            <a:endParaRPr lang="en-US" dirty="0"/>
          </a:p>
          <a:p>
            <a:pPr lvl="1"/>
            <a:endParaRPr lang="en-US" dirty="0"/>
          </a:p>
          <a:p>
            <a:endParaRPr lang="en-GB" dirty="0"/>
          </a:p>
        </p:txBody>
      </p:sp>
      <p:sp>
        <p:nvSpPr>
          <p:cNvPr id="4" name="Footer Placeholder 3">
            <a:extLst>
              <a:ext uri="{FF2B5EF4-FFF2-40B4-BE49-F238E27FC236}">
                <a16:creationId xmlns:a16="http://schemas.microsoft.com/office/drawing/2014/main" id="{46011756-63EA-45DE-A16F-0E68A7521DB6}"/>
              </a:ext>
            </a:extLst>
          </p:cNvPr>
          <p:cNvSpPr>
            <a:spLocks noGrp="1"/>
          </p:cNvSpPr>
          <p:nvPr>
            <p:ph type="ftr" sz="quarter" idx="11"/>
          </p:nvPr>
        </p:nvSpPr>
        <p:spPr/>
        <p:txBody>
          <a:bodyPr/>
          <a:lstStyle/>
          <a:p>
            <a:r>
              <a:rPr lang="en-GB" dirty="0"/>
              <a:t>© Nautilus Consulting</a:t>
            </a:r>
          </a:p>
        </p:txBody>
      </p:sp>
      <p:pic>
        <p:nvPicPr>
          <p:cNvPr id="5" name="Content Placeholder 4">
            <a:extLst>
              <a:ext uri="{FF2B5EF4-FFF2-40B4-BE49-F238E27FC236}">
                <a16:creationId xmlns:a16="http://schemas.microsoft.com/office/drawing/2014/main" id="{EA57ECC9-83D1-4D9D-A1EC-1DD96CE1242E}"/>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101641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2. Complex policy </a:t>
            </a:r>
            <a:r>
              <a:rPr lang="en-US" b="1" dirty="0" err="1"/>
              <a:t>programme</a:t>
            </a:r>
            <a:r>
              <a:rPr lang="en-US" b="1" dirty="0"/>
              <a:t> theory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indent="0">
              <a:buNone/>
            </a:pPr>
            <a:r>
              <a:rPr lang="en-US" dirty="0"/>
              <a:t>Complex policy </a:t>
            </a:r>
            <a:r>
              <a:rPr lang="en-US" dirty="0" err="1"/>
              <a:t>programmes</a:t>
            </a:r>
            <a:r>
              <a:rPr lang="en-US" dirty="0"/>
              <a:t>:</a:t>
            </a:r>
          </a:p>
          <a:p>
            <a:pPr lvl="1"/>
            <a:r>
              <a:rPr lang="en-US" dirty="0"/>
              <a:t>An </a:t>
            </a:r>
            <a:r>
              <a:rPr lang="en-US" b="1" dirty="0"/>
              <a:t>indirect impact </a:t>
            </a:r>
            <a:r>
              <a:rPr lang="en-US" dirty="0"/>
              <a:t>intervention: support to an intermediary (agent, organization, department or firm) with the ability to affect change within a system</a:t>
            </a:r>
          </a:p>
          <a:p>
            <a:pPr lvl="1"/>
            <a:r>
              <a:rPr lang="en-GB" dirty="0"/>
              <a:t>Indirect nature of impact -&gt; based on inherent premise of an ability to </a:t>
            </a:r>
            <a:r>
              <a:rPr lang="en-GB" b="1" dirty="0"/>
              <a:t>influence </a:t>
            </a:r>
            <a:r>
              <a:rPr lang="en-GB" dirty="0"/>
              <a:t>both the intermediaries and the wider system to take up its supported changes </a:t>
            </a:r>
          </a:p>
          <a:p>
            <a:pPr lvl="2">
              <a:buFont typeface="Courier New" panose="02070309020205020404" pitchFamily="49" charset="0"/>
              <a:buChar char="o"/>
            </a:pPr>
            <a:r>
              <a:rPr lang="en-GB" dirty="0"/>
              <a:t>Premise: </a:t>
            </a:r>
            <a:r>
              <a:rPr lang="en-GB" i="1" dirty="0"/>
              <a:t>influence plays a fundamental role in effective policy interventions’ ability to achieve their intended change </a:t>
            </a:r>
            <a:endParaRPr lang="en-GB" dirty="0"/>
          </a:p>
          <a:p>
            <a:pPr lvl="1"/>
            <a:r>
              <a:rPr lang="en-GB" dirty="0"/>
              <a:t>Often overlooked, but if more explicit, can provide a clearer foundation from which to develop the intervention’s change pathways along a process of influencing the intermediary agent directly and the wider system indirectly</a:t>
            </a:r>
            <a:endParaRPr lang="en-US" dirty="0"/>
          </a:p>
          <a:p>
            <a:endParaRPr lang="en-GB" dirty="0"/>
          </a:p>
        </p:txBody>
      </p:sp>
      <p:sp>
        <p:nvSpPr>
          <p:cNvPr id="4" name="Footer Placeholder 3">
            <a:extLst>
              <a:ext uri="{FF2B5EF4-FFF2-40B4-BE49-F238E27FC236}">
                <a16:creationId xmlns:a16="http://schemas.microsoft.com/office/drawing/2014/main" id="{408A2EFC-2513-44E2-997F-F3D6BF4E7AB9}"/>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3E04043F-5C7C-4B05-BCAD-03042D0BE6EB}"/>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340930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2. Complex policy </a:t>
            </a:r>
            <a:r>
              <a:rPr lang="en-US" b="1" dirty="0" err="1"/>
              <a:t>programme</a:t>
            </a:r>
            <a:r>
              <a:rPr lang="en-US" b="1" dirty="0"/>
              <a:t> theory </a:t>
            </a:r>
            <a:endParaRPr lang="en-GB" b="1" dirty="0"/>
          </a:p>
        </p:txBody>
      </p:sp>
      <p:pic>
        <p:nvPicPr>
          <p:cNvPr id="6" name="Picture 5">
            <a:extLst>
              <a:ext uri="{FF2B5EF4-FFF2-40B4-BE49-F238E27FC236}">
                <a16:creationId xmlns:a16="http://schemas.microsoft.com/office/drawing/2014/main" id="{B1D90058-9FC0-439D-A1A9-D451FE7227FE}"/>
              </a:ext>
            </a:extLst>
          </p:cNvPr>
          <p:cNvPicPr>
            <a:picLocks noChangeAspect="1"/>
          </p:cNvPicPr>
          <p:nvPr/>
        </p:nvPicPr>
        <p:blipFill>
          <a:blip r:embed="rId3"/>
          <a:stretch>
            <a:fillRect/>
          </a:stretch>
        </p:blipFill>
        <p:spPr>
          <a:xfrm>
            <a:off x="1500727" y="1537013"/>
            <a:ext cx="9190546" cy="4955862"/>
          </a:xfrm>
          <a:prstGeom prst="rect">
            <a:avLst/>
          </a:prstGeom>
        </p:spPr>
      </p:pic>
      <p:sp>
        <p:nvSpPr>
          <p:cNvPr id="7" name="TextBox 6">
            <a:extLst>
              <a:ext uri="{FF2B5EF4-FFF2-40B4-BE49-F238E27FC236}">
                <a16:creationId xmlns:a16="http://schemas.microsoft.com/office/drawing/2014/main" id="{6496AC71-2B79-4FD5-B11A-251E4015DA29}"/>
              </a:ext>
            </a:extLst>
          </p:cNvPr>
          <p:cNvSpPr txBox="1"/>
          <p:nvPr/>
        </p:nvSpPr>
        <p:spPr>
          <a:xfrm>
            <a:off x="3942348" y="6581001"/>
            <a:ext cx="4307304" cy="276999"/>
          </a:xfrm>
          <a:prstGeom prst="rect">
            <a:avLst/>
          </a:prstGeom>
          <a:noFill/>
        </p:spPr>
        <p:txBody>
          <a:bodyPr wrap="square" rtlCol="0">
            <a:spAutoFit/>
          </a:bodyPr>
          <a:lstStyle/>
          <a:p>
            <a:pPr algn="ctr"/>
            <a:r>
              <a:rPr lang="en-GB" sz="1200" i="1" dirty="0"/>
              <a:t>Source: adapted from Montague, Young and Montague (2003)</a:t>
            </a:r>
            <a:endParaRPr lang="en-GB" sz="1200" dirty="0"/>
          </a:p>
        </p:txBody>
      </p:sp>
      <p:sp>
        <p:nvSpPr>
          <p:cNvPr id="3" name="Footer Placeholder 2">
            <a:extLst>
              <a:ext uri="{FF2B5EF4-FFF2-40B4-BE49-F238E27FC236}">
                <a16:creationId xmlns:a16="http://schemas.microsoft.com/office/drawing/2014/main" id="{2726CD16-13CD-4D77-8EC5-B2DC6C956949}"/>
              </a:ext>
            </a:extLst>
          </p:cNvPr>
          <p:cNvSpPr>
            <a:spLocks noGrp="1"/>
          </p:cNvSpPr>
          <p:nvPr>
            <p:ph type="ftr" sz="quarter" idx="11"/>
          </p:nvPr>
        </p:nvSpPr>
        <p:spPr/>
        <p:txBody>
          <a:bodyPr/>
          <a:lstStyle/>
          <a:p>
            <a:r>
              <a:rPr lang="en-GB"/>
              <a:t>© Nautilus Consulting</a:t>
            </a:r>
          </a:p>
        </p:txBody>
      </p:sp>
      <p:pic>
        <p:nvPicPr>
          <p:cNvPr id="8" name="Content Placeholder 4">
            <a:extLst>
              <a:ext uri="{FF2B5EF4-FFF2-40B4-BE49-F238E27FC236}">
                <a16:creationId xmlns:a16="http://schemas.microsoft.com/office/drawing/2014/main" id="{1234637F-DB32-4527-B859-8EDF7206F19D}"/>
              </a:ext>
            </a:extLst>
          </p:cNvPr>
          <p:cNvPicPr>
            <a:picLocks noChangeAspect="1"/>
          </p:cNvPicPr>
          <p:nvPr/>
        </p:nvPicPr>
        <p:blipFill rotWithShape="1">
          <a:blip r:embed="rId4">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192117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3. Embracing complexity: the CSSF in Iraq</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indent="0">
              <a:buNone/>
            </a:pPr>
            <a:r>
              <a:rPr lang="en-US" dirty="0"/>
              <a:t>The CSSF in Iraq was a largely complex policy </a:t>
            </a:r>
            <a:r>
              <a:rPr lang="en-US" dirty="0" err="1"/>
              <a:t>programme</a:t>
            </a:r>
            <a:r>
              <a:rPr lang="en-US" dirty="0"/>
              <a:t>: </a:t>
            </a:r>
          </a:p>
          <a:p>
            <a:pPr lvl="1"/>
            <a:r>
              <a:rPr lang="en-GB" dirty="0"/>
              <a:t>Objectives included… </a:t>
            </a:r>
          </a:p>
          <a:p>
            <a:pPr lvl="2"/>
            <a:r>
              <a:rPr lang="en-GB" dirty="0"/>
              <a:t>Influence shifts in the broader governance systems; </a:t>
            </a:r>
          </a:p>
          <a:p>
            <a:pPr lvl="2"/>
            <a:r>
              <a:rPr lang="en-GB" dirty="0"/>
              <a:t>Support the immediate stabilisation for newly liberated areas and returnees; </a:t>
            </a:r>
          </a:p>
          <a:p>
            <a:pPr lvl="2"/>
            <a:r>
              <a:rPr lang="en-GB" dirty="0"/>
              <a:t>Support a viable political settlement; </a:t>
            </a:r>
          </a:p>
          <a:p>
            <a:pPr lvl="2"/>
            <a:r>
              <a:rPr lang="en-GB" dirty="0"/>
              <a:t>Strengthen governance through more inclusive and effective institutions; and </a:t>
            </a:r>
          </a:p>
          <a:p>
            <a:pPr lvl="2"/>
            <a:r>
              <a:rPr lang="en-GB" dirty="0"/>
              <a:t>Support the security sector to provide more effective security to Iraqi citizens. </a:t>
            </a:r>
          </a:p>
          <a:p>
            <a:pPr lvl="1"/>
            <a:r>
              <a:rPr lang="en-US" dirty="0"/>
              <a:t>S</a:t>
            </a:r>
            <a:r>
              <a:rPr lang="en-GB" dirty="0" err="1"/>
              <a:t>tructure</a:t>
            </a:r>
            <a:r>
              <a:rPr lang="en-GB" dirty="0"/>
              <a:t>: </a:t>
            </a:r>
          </a:p>
          <a:p>
            <a:pPr lvl="2"/>
            <a:r>
              <a:rPr lang="en-US" dirty="0"/>
              <a:t>B</a:t>
            </a:r>
            <a:r>
              <a:rPr lang="en-GB" dirty="0" err="1"/>
              <a:t>uilt</a:t>
            </a:r>
            <a:r>
              <a:rPr lang="en-GB" dirty="0"/>
              <a:t> around three or four strands (depending on the year): </a:t>
            </a:r>
          </a:p>
          <a:p>
            <a:pPr lvl="3">
              <a:buFont typeface="Courier New" panose="02070309020205020404" pitchFamily="49" charset="0"/>
              <a:buChar char="o"/>
            </a:pPr>
            <a:r>
              <a:rPr lang="en-GB" dirty="0"/>
              <a:t>Strategic Communications</a:t>
            </a:r>
          </a:p>
          <a:p>
            <a:pPr lvl="3">
              <a:buFont typeface="Courier New" panose="02070309020205020404" pitchFamily="49" charset="0"/>
              <a:buChar char="o"/>
            </a:pPr>
            <a:r>
              <a:rPr lang="en-US" dirty="0"/>
              <a:t>G</a:t>
            </a:r>
            <a:r>
              <a:rPr lang="en-GB" dirty="0" err="1"/>
              <a:t>overnance</a:t>
            </a:r>
            <a:r>
              <a:rPr lang="en-GB" dirty="0"/>
              <a:t> / Stabilisation </a:t>
            </a:r>
          </a:p>
          <a:p>
            <a:pPr lvl="3">
              <a:buFont typeface="Courier New" panose="02070309020205020404" pitchFamily="49" charset="0"/>
              <a:buChar char="o"/>
            </a:pPr>
            <a:r>
              <a:rPr lang="en-US" dirty="0"/>
              <a:t>R</a:t>
            </a:r>
            <a:r>
              <a:rPr lang="en-GB" dirty="0" err="1"/>
              <a:t>econcilation</a:t>
            </a:r>
            <a:r>
              <a:rPr lang="en-GB" dirty="0"/>
              <a:t> / Reform </a:t>
            </a:r>
          </a:p>
          <a:p>
            <a:pPr lvl="3">
              <a:buFont typeface="Courier New" panose="02070309020205020404" pitchFamily="49" charset="0"/>
              <a:buChar char="o"/>
            </a:pPr>
            <a:r>
              <a:rPr lang="en-US" dirty="0"/>
              <a:t>S</a:t>
            </a:r>
            <a:r>
              <a:rPr lang="en-GB" dirty="0" err="1"/>
              <a:t>ecurity</a:t>
            </a:r>
            <a:r>
              <a:rPr lang="en-GB" dirty="0"/>
              <a:t> &amp; Justice </a:t>
            </a:r>
          </a:p>
          <a:p>
            <a:pPr lvl="3"/>
            <a:endParaRPr lang="en-GB" dirty="0">
              <a:highlight>
                <a:srgbClr val="FFFF00"/>
              </a:highlight>
            </a:endParaRPr>
          </a:p>
          <a:p>
            <a:pPr marL="0" indent="0">
              <a:buNone/>
            </a:pPr>
            <a:endParaRPr lang="en-GB" dirty="0"/>
          </a:p>
        </p:txBody>
      </p:sp>
      <p:sp>
        <p:nvSpPr>
          <p:cNvPr id="4" name="Footer Placeholder 3">
            <a:extLst>
              <a:ext uri="{FF2B5EF4-FFF2-40B4-BE49-F238E27FC236}">
                <a16:creationId xmlns:a16="http://schemas.microsoft.com/office/drawing/2014/main" id="{BB9EF163-8F12-4BC5-B615-974187848B02}"/>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AB9A96E9-7615-4090-8891-601C619A5789}"/>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223556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3. Embracing complexity: the CSSF in Iraq</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lnSpcReduction="10000"/>
          </a:bodyPr>
          <a:lstStyle/>
          <a:p>
            <a:pPr marL="0" lvl="1" indent="0">
              <a:spcBef>
                <a:spcPts val="1000"/>
              </a:spcBef>
              <a:buNone/>
            </a:pPr>
            <a:r>
              <a:rPr lang="en-GB" sz="2800" dirty="0"/>
              <a:t>Complexity characteristics: </a:t>
            </a:r>
          </a:p>
          <a:p>
            <a:pPr lvl="1"/>
            <a:r>
              <a:rPr lang="en-US" dirty="0"/>
              <a:t>N</a:t>
            </a:r>
            <a:r>
              <a:rPr lang="en-GB" dirty="0" err="1"/>
              <a:t>onlinear</a:t>
            </a:r>
            <a:r>
              <a:rPr lang="en-GB" dirty="0"/>
              <a:t> (e.g. highly politicised environment) </a:t>
            </a:r>
          </a:p>
          <a:p>
            <a:pPr lvl="1"/>
            <a:r>
              <a:rPr lang="en-GB" dirty="0"/>
              <a:t>Emergent (outcomes emerge rather than defined ex ante)</a:t>
            </a:r>
          </a:p>
          <a:p>
            <a:pPr lvl="1"/>
            <a:r>
              <a:rPr lang="en-GB" dirty="0"/>
              <a:t>Coevolution (programme support interacts closely with intermediaries)  </a:t>
            </a:r>
          </a:p>
          <a:p>
            <a:pPr lvl="1"/>
            <a:r>
              <a:rPr lang="en-US" dirty="0"/>
              <a:t>S</a:t>
            </a:r>
            <a:r>
              <a:rPr lang="en-GB" dirty="0" err="1"/>
              <a:t>ystemic</a:t>
            </a:r>
            <a:r>
              <a:rPr lang="en-GB" dirty="0"/>
              <a:t> (i</a:t>
            </a:r>
            <a:r>
              <a:rPr lang="en-US" dirty="0" err="1"/>
              <a:t>nterdependence</a:t>
            </a:r>
            <a:r>
              <a:rPr lang="en-US" dirty="0"/>
              <a:t> and inter-relational characteristics of component parts) </a:t>
            </a:r>
          </a:p>
          <a:p>
            <a:pPr marL="0" lvl="1" indent="0">
              <a:spcBef>
                <a:spcPts val="1000"/>
              </a:spcBef>
              <a:buNone/>
            </a:pPr>
            <a:r>
              <a:rPr lang="en-GB" sz="2800" dirty="0"/>
              <a:t>Implications for monitoring:  </a:t>
            </a:r>
          </a:p>
          <a:p>
            <a:pPr lvl="1"/>
            <a:r>
              <a:rPr lang="en-GB" dirty="0"/>
              <a:t>Sensitivity to systemic complexities of programme &amp; delivery environment </a:t>
            </a:r>
          </a:p>
          <a:p>
            <a:pPr lvl="1"/>
            <a:r>
              <a:rPr lang="en-US" dirty="0"/>
              <a:t>Conventional approaches based on linearity and certainty inadequate for nonlinearity and emergence </a:t>
            </a:r>
          </a:p>
          <a:p>
            <a:pPr lvl="1"/>
            <a:r>
              <a:rPr lang="en-US" dirty="0"/>
              <a:t>Need flexibility to respond to evolving context and programming </a:t>
            </a:r>
          </a:p>
          <a:p>
            <a:pPr lvl="1"/>
            <a:r>
              <a:rPr lang="en-US" dirty="0"/>
              <a:t>Ability to enable </a:t>
            </a:r>
            <a:r>
              <a:rPr lang="en-US" dirty="0" err="1"/>
              <a:t>programme</a:t>
            </a:r>
            <a:r>
              <a:rPr lang="en-US" dirty="0"/>
              <a:t> adaptation to context and political imperatives</a:t>
            </a:r>
          </a:p>
        </p:txBody>
      </p:sp>
      <p:sp>
        <p:nvSpPr>
          <p:cNvPr id="4" name="Footer Placeholder 3">
            <a:extLst>
              <a:ext uri="{FF2B5EF4-FFF2-40B4-BE49-F238E27FC236}">
                <a16:creationId xmlns:a16="http://schemas.microsoft.com/office/drawing/2014/main" id="{07826F05-4505-463D-9B87-191C68D4759C}"/>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6D8790A5-7DEE-41A0-A353-DC45E20079C0}"/>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2672463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1D1-8CA8-441B-8B81-096E28BEB121}"/>
              </a:ext>
            </a:extLst>
          </p:cNvPr>
          <p:cNvSpPr>
            <a:spLocks noGrp="1"/>
          </p:cNvSpPr>
          <p:nvPr>
            <p:ph type="title"/>
          </p:nvPr>
        </p:nvSpPr>
        <p:spPr>
          <a:xfrm>
            <a:off x="838200" y="365125"/>
            <a:ext cx="10515600" cy="1325563"/>
          </a:xfrm>
        </p:spPr>
        <p:txBody>
          <a:bodyPr/>
          <a:lstStyle/>
          <a:p>
            <a:r>
              <a:rPr lang="en-US" b="1" dirty="0"/>
              <a:t>4. Theory-based attribution </a:t>
            </a:r>
            <a:endParaRPr lang="en-GB" b="1" dirty="0"/>
          </a:p>
        </p:txBody>
      </p:sp>
      <p:sp>
        <p:nvSpPr>
          <p:cNvPr id="3" name="Content Placeholder 2">
            <a:extLst>
              <a:ext uri="{FF2B5EF4-FFF2-40B4-BE49-F238E27FC236}">
                <a16:creationId xmlns:a16="http://schemas.microsoft.com/office/drawing/2014/main" id="{1DC24A28-16DE-4808-9176-B16D1E8B4CC0}"/>
              </a:ext>
            </a:extLst>
          </p:cNvPr>
          <p:cNvSpPr>
            <a:spLocks noGrp="1"/>
          </p:cNvSpPr>
          <p:nvPr>
            <p:ph idx="1"/>
          </p:nvPr>
        </p:nvSpPr>
        <p:spPr>
          <a:xfrm>
            <a:off x="838200" y="1825625"/>
            <a:ext cx="10515600" cy="4667250"/>
          </a:xfrm>
        </p:spPr>
        <p:txBody>
          <a:bodyPr>
            <a:normAutofit/>
          </a:bodyPr>
          <a:lstStyle/>
          <a:p>
            <a:pPr marL="0" lvl="1" indent="0">
              <a:spcBef>
                <a:spcPts val="1000"/>
              </a:spcBef>
              <a:buNone/>
            </a:pPr>
            <a:r>
              <a:rPr lang="en-GB" sz="2800" dirty="0"/>
              <a:t>Evaluator’s confounding question: </a:t>
            </a:r>
          </a:p>
          <a:p>
            <a:pPr lvl="1"/>
            <a:r>
              <a:rPr lang="en-GB" dirty="0"/>
              <a:t>How to credibly </a:t>
            </a:r>
            <a:r>
              <a:rPr lang="en-GB" i="1" dirty="0"/>
              <a:t>attribute</a:t>
            </a:r>
            <a:r>
              <a:rPr lang="en-GB" dirty="0"/>
              <a:t> an observed change to a particular intervention’s support. </a:t>
            </a:r>
          </a:p>
          <a:p>
            <a:pPr lvl="2">
              <a:buFont typeface="Courier New" panose="02070309020205020404" pitchFamily="49" charset="0"/>
              <a:buChar char="o"/>
            </a:pPr>
            <a:r>
              <a:rPr lang="en-GB" dirty="0"/>
              <a:t>Particularly for complex programmes in challenging delivery environments </a:t>
            </a:r>
          </a:p>
          <a:p>
            <a:pPr marL="0" indent="0">
              <a:buNone/>
            </a:pPr>
            <a:endParaRPr lang="en-GB" dirty="0"/>
          </a:p>
          <a:p>
            <a:pPr marL="457200" lvl="1" indent="0">
              <a:buNone/>
            </a:pPr>
            <a:r>
              <a:rPr lang="en-GB" sz="2800" i="1" dirty="0"/>
              <a:t>Theory-based approaches to evaluation have gained prominence in recent years largely out of an increased sensitivity to complexity and an acknowledged need for more systemic change to underpin peace and development efforts </a:t>
            </a:r>
          </a:p>
        </p:txBody>
      </p:sp>
      <p:sp>
        <p:nvSpPr>
          <p:cNvPr id="4" name="Footer Placeholder 3">
            <a:extLst>
              <a:ext uri="{FF2B5EF4-FFF2-40B4-BE49-F238E27FC236}">
                <a16:creationId xmlns:a16="http://schemas.microsoft.com/office/drawing/2014/main" id="{2FB9B804-0310-462B-8B6F-7609D7BB77E6}"/>
              </a:ext>
            </a:extLst>
          </p:cNvPr>
          <p:cNvSpPr>
            <a:spLocks noGrp="1"/>
          </p:cNvSpPr>
          <p:nvPr>
            <p:ph type="ftr" sz="quarter" idx="11"/>
          </p:nvPr>
        </p:nvSpPr>
        <p:spPr/>
        <p:txBody>
          <a:bodyPr/>
          <a:lstStyle/>
          <a:p>
            <a:r>
              <a:rPr lang="en-GB"/>
              <a:t>© Nautilus Consulting</a:t>
            </a:r>
          </a:p>
        </p:txBody>
      </p:sp>
      <p:pic>
        <p:nvPicPr>
          <p:cNvPr id="5" name="Content Placeholder 4">
            <a:extLst>
              <a:ext uri="{FF2B5EF4-FFF2-40B4-BE49-F238E27FC236}">
                <a16:creationId xmlns:a16="http://schemas.microsoft.com/office/drawing/2014/main" id="{8F29D933-8609-4461-BE56-C76C95DE407E}"/>
              </a:ext>
            </a:extLst>
          </p:cNvPr>
          <p:cNvPicPr>
            <a:picLocks noChangeAspect="1"/>
          </p:cNvPicPr>
          <p:nvPr/>
        </p:nvPicPr>
        <p:blipFill rotWithShape="1">
          <a:blip r:embed="rId2">
            <a:extLst>
              <a:ext uri="{28A0092B-C50C-407E-A947-70E740481C1C}">
                <a14:useLocalDpi xmlns:a14="http://schemas.microsoft.com/office/drawing/2010/main" val="0"/>
              </a:ext>
            </a:extLst>
          </a:blip>
          <a:srcRect l="11628" t="14597" r="13203" b="15561"/>
          <a:stretch/>
        </p:blipFill>
        <p:spPr>
          <a:xfrm>
            <a:off x="11241106" y="219302"/>
            <a:ext cx="711413" cy="918738"/>
          </a:xfrm>
          <a:prstGeom prst="rect">
            <a:avLst/>
          </a:prstGeom>
        </p:spPr>
      </p:pic>
    </p:spTree>
    <p:extLst>
      <p:ext uri="{BB962C8B-B14F-4D97-AF65-F5344CB8AC3E}">
        <p14:creationId xmlns:p14="http://schemas.microsoft.com/office/powerpoint/2010/main" val="2398915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1670</Words>
  <Application>Microsoft Office PowerPoint</Application>
  <PresentationFormat>Widescreen</PresentationFormat>
  <Paragraphs>193</Paragraphs>
  <Slides>22</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Courier New</vt:lpstr>
      <vt:lpstr>Office Theme</vt:lpstr>
      <vt:lpstr>Theory-based approaches for evaluative programme monitoring:  lessons from Iraq</vt:lpstr>
      <vt:lpstr>Outline</vt:lpstr>
      <vt:lpstr>1. Introduction </vt:lpstr>
      <vt:lpstr>2. Complex policy programme theory </vt:lpstr>
      <vt:lpstr>2. Complex policy programme theory </vt:lpstr>
      <vt:lpstr>2. Complex policy programme theory </vt:lpstr>
      <vt:lpstr>3. Embracing complexity: the CSSF in Iraq</vt:lpstr>
      <vt:lpstr>3. Embracing complexity: the CSSF in Iraq</vt:lpstr>
      <vt:lpstr>4. Theory-based attribution </vt:lpstr>
      <vt:lpstr>4. Theory-based attribution </vt:lpstr>
      <vt:lpstr>4. Theory-based attribution </vt:lpstr>
      <vt:lpstr>5. Application: theory-based monitoring </vt:lpstr>
      <vt:lpstr>5. Application: theory-based monitoring </vt:lpstr>
      <vt:lpstr>5. Application: theory-based monitoring </vt:lpstr>
      <vt:lpstr>5. Application: theory-based monitoring </vt:lpstr>
      <vt:lpstr>5. Application: theory-based monitoring </vt:lpstr>
      <vt:lpstr>5. Application: theory-based monitoring </vt:lpstr>
      <vt:lpstr>5. Application: theory-based monitoring </vt:lpstr>
      <vt:lpstr>6. Lessons Learned</vt:lpstr>
      <vt:lpstr>6. Lessons Learned</vt:lpstr>
      <vt:lpstr>6.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Theory-based approaches for evaluative programme monitoring:  lessons from Iraq</dc:title>
  <dc:creator>Jesse McConnell</dc:creator>
  <cp:lastModifiedBy>Jessica Baumgardner-Zuzik</cp:lastModifiedBy>
  <cp:revision>82</cp:revision>
  <dcterms:created xsi:type="dcterms:W3CDTF">2018-10-06T08:29:02Z</dcterms:created>
  <dcterms:modified xsi:type="dcterms:W3CDTF">2018-10-13T17:01:56Z</dcterms:modified>
</cp:coreProperties>
</file>