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16"/>
  </p:notesMasterIdLst>
  <p:handoutMasterIdLst>
    <p:handoutMasterId r:id="rId17"/>
  </p:handoutMasterIdLst>
  <p:sldIdLst>
    <p:sldId id="262" r:id="rId5"/>
    <p:sldId id="364" r:id="rId6"/>
    <p:sldId id="370" r:id="rId7"/>
    <p:sldId id="369" r:id="rId8"/>
    <p:sldId id="376" r:id="rId9"/>
    <p:sldId id="375" r:id="rId10"/>
    <p:sldId id="379" r:id="rId11"/>
    <p:sldId id="371" r:id="rId12"/>
    <p:sldId id="378" r:id="rId13"/>
    <p:sldId id="381" r:id="rId14"/>
    <p:sldId id="368" r:id="rId15"/>
  </p:sldIdLst>
  <p:sldSz cx="24387175" cy="13716000"/>
  <p:notesSz cx="7023100" cy="9309100"/>
  <p:defaultTextStyle>
    <a:defPPr>
      <a:defRPr lang="en-US"/>
    </a:defPPr>
    <a:lvl1pPr marL="0" algn="l" defTabSz="2044536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1pPr>
    <a:lvl2pPr marL="1022266" algn="l" defTabSz="2044536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2pPr>
    <a:lvl3pPr marL="2044536" algn="l" defTabSz="2044536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3pPr>
    <a:lvl4pPr marL="3066804" algn="l" defTabSz="2044536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4pPr>
    <a:lvl5pPr marL="4089067" algn="l" defTabSz="2044536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5pPr>
    <a:lvl6pPr marL="5111338" algn="l" defTabSz="2044536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6pPr>
    <a:lvl7pPr marL="6133606" algn="l" defTabSz="2044536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7pPr>
    <a:lvl8pPr marL="7155874" algn="l" defTabSz="2044536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8pPr>
    <a:lvl9pPr marL="8178139" algn="l" defTabSz="2044536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897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oge, Peter" initials="LP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8000"/>
    <a:srgbClr val="F59E1D"/>
    <a:srgbClr val="C03B2C"/>
    <a:srgbClr val="2D4055"/>
    <a:srgbClr val="8AAA47"/>
    <a:srgbClr val="20A183"/>
    <a:srgbClr val="27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92" autoAdjust="0"/>
    <p:restoredTop sz="76236" autoAdjust="0"/>
  </p:normalViewPr>
  <p:slideViewPr>
    <p:cSldViewPr>
      <p:cViewPr varScale="1">
        <p:scale>
          <a:sx n="37" d="100"/>
          <a:sy n="37" d="100"/>
        </p:scale>
        <p:origin x="972" y="35"/>
      </p:cViewPr>
      <p:guideLst>
        <p:guide orient="horz" pos="3024"/>
        <p:guide pos="4897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76F628F2-9651-4428-ADA9-6E12818119EF}" type="datetimeFigureOut">
              <a:rPr lang="en-US" smtClean="0"/>
              <a:t>10/13/2018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568A91BB-96A3-422F-8516-90F45FDDD4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0970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D9EB2476-182C-4A11-B7D6-A2A18A5BD6CB}" type="datetimeFigureOut">
              <a:rPr lang="en-US" smtClean="0"/>
              <a:t>10/13/2018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08B7F1BC-323C-4FB5-B8C5-EF99FC19F6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720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B7F1BC-323C-4FB5-B8C5-EF99FC19F66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7910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br>
              <a:rPr lang="en-US" baseline="0" dirty="0">
                <a:latin typeface="Calibri"/>
              </a:rPr>
            </a:br>
            <a:endParaRPr lang="en-US" baseline="0" dirty="0"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B7F1BC-323C-4FB5-B8C5-EF99FC19F662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4806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B7F1BC-323C-4FB5-B8C5-EF99FC19F662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214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B7F1BC-323C-4FB5-B8C5-EF99FC19F66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5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B7F1BC-323C-4FB5-B8C5-EF99FC19F66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6436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B7F1BC-323C-4FB5-B8C5-EF99FC19F66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5586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B7F1BC-323C-4FB5-B8C5-EF99FC19F662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8877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B7F1BC-323C-4FB5-B8C5-EF99FC19F66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3257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B7F1BC-323C-4FB5-B8C5-EF99FC19F662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2195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B7F1BC-323C-4FB5-B8C5-EF99FC19F662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5561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br>
              <a:rPr lang="en-US" baseline="0" dirty="0">
                <a:latin typeface="Calibri"/>
              </a:rPr>
            </a:br>
            <a:endParaRPr lang="en-US" baseline="0" dirty="0"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B7F1BC-323C-4FB5-B8C5-EF99FC19F662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426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400" y="2244726"/>
            <a:ext cx="18290381" cy="4775200"/>
          </a:xfrm>
        </p:spPr>
        <p:txBody>
          <a:bodyPr anchor="b"/>
          <a:lstStyle>
            <a:lvl1pPr algn="ctr">
              <a:defRPr sz="119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400" y="7204078"/>
            <a:ext cx="18290381" cy="3311524"/>
          </a:xfrm>
        </p:spPr>
        <p:txBody>
          <a:bodyPr/>
          <a:lstStyle>
            <a:lvl1pPr marL="0" indent="0" algn="ctr">
              <a:buNone/>
              <a:defRPr sz="4800"/>
            </a:lvl1pPr>
            <a:lvl2pPr marL="914249" indent="0" algn="ctr">
              <a:buNone/>
              <a:defRPr sz="4000"/>
            </a:lvl2pPr>
            <a:lvl3pPr marL="1828495" indent="0" algn="ctr">
              <a:buNone/>
              <a:defRPr sz="3300"/>
            </a:lvl3pPr>
            <a:lvl4pPr marL="2742747" indent="0" algn="ctr">
              <a:buNone/>
              <a:defRPr sz="3100"/>
            </a:lvl4pPr>
            <a:lvl5pPr marL="3656996" indent="0" algn="ctr">
              <a:buNone/>
              <a:defRPr sz="3100"/>
            </a:lvl5pPr>
            <a:lvl6pPr marL="4571247" indent="0" algn="ctr">
              <a:buNone/>
              <a:defRPr sz="3100"/>
            </a:lvl6pPr>
            <a:lvl7pPr marL="5485491" indent="0" algn="ctr">
              <a:buNone/>
              <a:defRPr sz="3100"/>
            </a:lvl7pPr>
            <a:lvl8pPr marL="6399743" indent="0" algn="ctr">
              <a:buNone/>
              <a:defRPr sz="3100"/>
            </a:lvl8pPr>
            <a:lvl9pPr marL="7313991" indent="0" algn="ctr">
              <a:buNone/>
              <a:defRPr sz="31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EA7CE-C38E-4665-A9BC-0D00990803C5}" type="datetimeFigureOut">
              <a:rPr lang="en-US" smtClean="0"/>
              <a:t>10/13/2018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0B1FB-44F8-4FAC-904E-64C4E5AFCB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795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795" y="914400"/>
            <a:ext cx="7865499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67729" y="1974857"/>
            <a:ext cx="12346007" cy="9747250"/>
          </a:xfrm>
        </p:spPr>
        <p:txBody>
          <a:bodyPr anchor="t"/>
          <a:lstStyle>
            <a:lvl1pPr marL="0" indent="0">
              <a:buNone/>
              <a:defRPr sz="6400"/>
            </a:lvl1pPr>
            <a:lvl2pPr marL="914249" indent="0">
              <a:buNone/>
              <a:defRPr sz="5700"/>
            </a:lvl2pPr>
            <a:lvl3pPr marL="1828495" indent="0">
              <a:buNone/>
              <a:defRPr sz="4800"/>
            </a:lvl3pPr>
            <a:lvl4pPr marL="2742747" indent="0">
              <a:buNone/>
              <a:defRPr sz="4000"/>
            </a:lvl4pPr>
            <a:lvl5pPr marL="3656996" indent="0">
              <a:buNone/>
              <a:defRPr sz="4000"/>
            </a:lvl5pPr>
            <a:lvl6pPr marL="4571247" indent="0">
              <a:buNone/>
              <a:defRPr sz="4000"/>
            </a:lvl6pPr>
            <a:lvl7pPr marL="5485491" indent="0">
              <a:buNone/>
              <a:defRPr sz="4000"/>
            </a:lvl7pPr>
            <a:lvl8pPr marL="6399743" indent="0">
              <a:buNone/>
              <a:defRPr sz="4000"/>
            </a:lvl8pPr>
            <a:lvl9pPr marL="7313991" indent="0">
              <a:buNone/>
              <a:defRPr sz="4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795" y="4114800"/>
            <a:ext cx="7865499" cy="7623176"/>
          </a:xfrm>
        </p:spPr>
        <p:txBody>
          <a:bodyPr/>
          <a:lstStyle>
            <a:lvl1pPr marL="0" indent="0">
              <a:buNone/>
              <a:defRPr sz="3100"/>
            </a:lvl1pPr>
            <a:lvl2pPr marL="914249" indent="0">
              <a:buNone/>
              <a:defRPr sz="2900"/>
            </a:lvl2pPr>
            <a:lvl3pPr marL="1828495" indent="0">
              <a:buNone/>
              <a:defRPr sz="2400"/>
            </a:lvl3pPr>
            <a:lvl4pPr marL="2742747" indent="0">
              <a:buNone/>
              <a:defRPr sz="1900"/>
            </a:lvl4pPr>
            <a:lvl5pPr marL="3656996" indent="0">
              <a:buNone/>
              <a:defRPr sz="1900"/>
            </a:lvl5pPr>
            <a:lvl6pPr marL="4571247" indent="0">
              <a:buNone/>
              <a:defRPr sz="1900"/>
            </a:lvl6pPr>
            <a:lvl7pPr marL="5485491" indent="0">
              <a:buNone/>
              <a:defRPr sz="1900"/>
            </a:lvl7pPr>
            <a:lvl8pPr marL="6399743" indent="0">
              <a:buNone/>
              <a:defRPr sz="1900"/>
            </a:lvl8pPr>
            <a:lvl9pPr marL="7313991" indent="0">
              <a:buNone/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EA7CE-C38E-4665-A9BC-0D00990803C5}" type="datetimeFigureOut">
              <a:rPr lang="en-US" smtClean="0"/>
              <a:t>10/13/2018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0B1FB-44F8-4FAC-904E-64C4E5AFCB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644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EA7CE-C38E-4665-A9BC-0D00990803C5}" type="datetimeFigureOut">
              <a:rPr lang="en-US" smtClean="0"/>
              <a:t>10/13/2018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0B1FB-44F8-4FAC-904E-64C4E5AFCB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6484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52076" y="730250"/>
            <a:ext cx="5258485" cy="1162367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619" y="730250"/>
            <a:ext cx="15470614" cy="116236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EA7CE-C38E-4665-A9BC-0D00990803C5}" type="datetimeFigureOut">
              <a:rPr lang="en-US" smtClean="0"/>
              <a:t>10/13/2018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0B1FB-44F8-4FAC-904E-64C4E5AFCB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000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EA7CE-C38E-4665-A9BC-0D00990803C5}" type="datetimeFigureOut">
              <a:rPr lang="en-US" smtClean="0"/>
              <a:t>10/13/2018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0B1FB-44F8-4FAC-904E-64C4E5AFCB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450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918" y="3419483"/>
            <a:ext cx="21033938" cy="5705474"/>
          </a:xfrm>
        </p:spPr>
        <p:txBody>
          <a:bodyPr anchor="b"/>
          <a:lstStyle>
            <a:lvl1pPr>
              <a:defRPr sz="119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918" y="9178933"/>
            <a:ext cx="21033938" cy="3000374"/>
          </a:xfr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914249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495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3pPr>
            <a:lvl4pPr marL="2742747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4pPr>
            <a:lvl5pPr marL="3656996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5pPr>
            <a:lvl6pPr marL="4571247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6pPr>
            <a:lvl7pPr marL="5485491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7pPr>
            <a:lvl8pPr marL="6399743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8pPr>
            <a:lvl9pPr marL="7313991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EA7CE-C38E-4665-A9BC-0D00990803C5}" type="datetimeFigureOut">
              <a:rPr lang="en-US" smtClean="0"/>
              <a:t>10/13/2018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0B1FB-44F8-4FAC-904E-64C4E5AFCB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961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621" y="3651252"/>
            <a:ext cx="10364549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6008" y="3651252"/>
            <a:ext cx="10364549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EA7CE-C38E-4665-A9BC-0D00990803C5}" type="datetimeFigureOut">
              <a:rPr lang="en-US" smtClean="0"/>
              <a:t>10/13/2018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0B1FB-44F8-4FAC-904E-64C4E5AFCB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10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795" y="730257"/>
            <a:ext cx="21033938" cy="26511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798" y="3362328"/>
            <a:ext cx="10316916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249" indent="0">
              <a:buNone/>
              <a:defRPr sz="4000" b="1"/>
            </a:lvl2pPr>
            <a:lvl3pPr marL="1828495" indent="0">
              <a:buNone/>
              <a:defRPr sz="3300" b="1"/>
            </a:lvl3pPr>
            <a:lvl4pPr marL="2742747" indent="0">
              <a:buNone/>
              <a:defRPr sz="3100" b="1"/>
            </a:lvl4pPr>
            <a:lvl5pPr marL="3656996" indent="0">
              <a:buNone/>
              <a:defRPr sz="3100" b="1"/>
            </a:lvl5pPr>
            <a:lvl6pPr marL="4571247" indent="0">
              <a:buNone/>
              <a:defRPr sz="3100" b="1"/>
            </a:lvl6pPr>
            <a:lvl7pPr marL="5485491" indent="0">
              <a:buNone/>
              <a:defRPr sz="3100" b="1"/>
            </a:lvl7pPr>
            <a:lvl8pPr marL="6399743" indent="0">
              <a:buNone/>
              <a:defRPr sz="3100" b="1"/>
            </a:lvl8pPr>
            <a:lvl9pPr marL="7313991" indent="0">
              <a:buNone/>
              <a:defRPr sz="3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798" y="5010150"/>
            <a:ext cx="10316916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6008" y="3362328"/>
            <a:ext cx="10367729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249" indent="0">
              <a:buNone/>
              <a:defRPr sz="4000" b="1"/>
            </a:lvl2pPr>
            <a:lvl3pPr marL="1828495" indent="0">
              <a:buNone/>
              <a:defRPr sz="3300" b="1"/>
            </a:lvl3pPr>
            <a:lvl4pPr marL="2742747" indent="0">
              <a:buNone/>
              <a:defRPr sz="3100" b="1"/>
            </a:lvl4pPr>
            <a:lvl5pPr marL="3656996" indent="0">
              <a:buNone/>
              <a:defRPr sz="3100" b="1"/>
            </a:lvl5pPr>
            <a:lvl6pPr marL="4571247" indent="0">
              <a:buNone/>
              <a:defRPr sz="3100" b="1"/>
            </a:lvl6pPr>
            <a:lvl7pPr marL="5485491" indent="0">
              <a:buNone/>
              <a:defRPr sz="3100" b="1"/>
            </a:lvl7pPr>
            <a:lvl8pPr marL="6399743" indent="0">
              <a:buNone/>
              <a:defRPr sz="3100" b="1"/>
            </a:lvl8pPr>
            <a:lvl9pPr marL="7313991" indent="0">
              <a:buNone/>
              <a:defRPr sz="3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6008" y="5010150"/>
            <a:ext cx="10367729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EA7CE-C38E-4665-A9BC-0D00990803C5}" type="datetimeFigureOut">
              <a:rPr lang="en-US" smtClean="0"/>
              <a:t>10/13/2018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0B1FB-44F8-4FAC-904E-64C4E5AFCB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595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EA7CE-C38E-4665-A9BC-0D00990803C5}" type="datetimeFigureOut">
              <a:rPr lang="en-US" smtClean="0"/>
              <a:t>10/13/2018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0B1FB-44F8-4FAC-904E-64C4E5AFCB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794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EA7CE-C38E-4665-A9BC-0D00990803C5}" type="datetimeFigureOut">
              <a:rPr lang="en-US" smtClean="0"/>
              <a:t>10/13/2018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0B1FB-44F8-4FAC-904E-64C4E5AFCB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689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Main_Layout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EA7CE-C38E-4665-A9BC-0D00990803C5}" type="datetimeFigureOut">
              <a:rPr lang="en-US" smtClean="0"/>
              <a:t>10/13/2018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0B1FB-44F8-4FAC-904E-64C4E5AFCB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872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795" y="914400"/>
            <a:ext cx="7865499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7729" y="1974857"/>
            <a:ext cx="12346007" cy="9747250"/>
          </a:xfrm>
        </p:spPr>
        <p:txBody>
          <a:bodyPr/>
          <a:lstStyle>
            <a:lvl1pPr>
              <a:defRPr sz="6400"/>
            </a:lvl1pPr>
            <a:lvl2pPr>
              <a:defRPr sz="57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795" y="4114800"/>
            <a:ext cx="7865499" cy="7623176"/>
          </a:xfrm>
        </p:spPr>
        <p:txBody>
          <a:bodyPr/>
          <a:lstStyle>
            <a:lvl1pPr marL="0" indent="0">
              <a:buNone/>
              <a:defRPr sz="3100"/>
            </a:lvl1pPr>
            <a:lvl2pPr marL="914249" indent="0">
              <a:buNone/>
              <a:defRPr sz="2900"/>
            </a:lvl2pPr>
            <a:lvl3pPr marL="1828495" indent="0">
              <a:buNone/>
              <a:defRPr sz="2400"/>
            </a:lvl3pPr>
            <a:lvl4pPr marL="2742747" indent="0">
              <a:buNone/>
              <a:defRPr sz="1900"/>
            </a:lvl4pPr>
            <a:lvl5pPr marL="3656996" indent="0">
              <a:buNone/>
              <a:defRPr sz="1900"/>
            </a:lvl5pPr>
            <a:lvl6pPr marL="4571247" indent="0">
              <a:buNone/>
              <a:defRPr sz="1900"/>
            </a:lvl6pPr>
            <a:lvl7pPr marL="5485491" indent="0">
              <a:buNone/>
              <a:defRPr sz="1900"/>
            </a:lvl7pPr>
            <a:lvl8pPr marL="6399743" indent="0">
              <a:buNone/>
              <a:defRPr sz="1900"/>
            </a:lvl8pPr>
            <a:lvl9pPr marL="7313991" indent="0">
              <a:buNone/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EA7CE-C38E-4665-A9BC-0D00990803C5}" type="datetimeFigureOut">
              <a:rPr lang="en-US" smtClean="0"/>
              <a:t>10/13/2018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0B1FB-44F8-4FAC-904E-64C4E5AFCB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637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622" y="730257"/>
            <a:ext cx="21033938" cy="2651126"/>
          </a:xfrm>
          <a:prstGeom prst="rect">
            <a:avLst/>
          </a:prstGeom>
        </p:spPr>
        <p:txBody>
          <a:bodyPr vert="horz" lIns="91424" tIns="45711" rIns="91424" bIns="45711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622" y="3651252"/>
            <a:ext cx="21033938" cy="8702676"/>
          </a:xfrm>
          <a:prstGeom prst="rect">
            <a:avLst/>
          </a:prstGeom>
        </p:spPr>
        <p:txBody>
          <a:bodyPr vert="horz" lIns="91424" tIns="45711" rIns="91424" bIns="4571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621" y="12712707"/>
            <a:ext cx="5487114" cy="730250"/>
          </a:xfrm>
          <a:prstGeom prst="rect">
            <a:avLst/>
          </a:prstGeom>
        </p:spPr>
        <p:txBody>
          <a:bodyPr vert="horz" lIns="91424" tIns="45711" rIns="91424" bIns="45711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EA7CE-C38E-4665-A9BC-0D00990803C5}" type="datetimeFigureOut">
              <a:rPr lang="en-US" smtClean="0"/>
              <a:t>10/13/2018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8255" y="12712707"/>
            <a:ext cx="8230672" cy="730250"/>
          </a:xfrm>
          <a:prstGeom prst="rect">
            <a:avLst/>
          </a:prstGeom>
        </p:spPr>
        <p:txBody>
          <a:bodyPr vert="horz" lIns="91424" tIns="45711" rIns="91424" bIns="45711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3443" y="12712707"/>
            <a:ext cx="5487114" cy="730250"/>
          </a:xfrm>
          <a:prstGeom prst="rect">
            <a:avLst/>
          </a:prstGeom>
        </p:spPr>
        <p:txBody>
          <a:bodyPr vert="horz" lIns="91424" tIns="45711" rIns="91424" bIns="45711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0B1FB-44F8-4FAC-904E-64C4E5AFCB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299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6" r:id="rId8"/>
    <p:sldLayoutId id="2147483692" r:id="rId9"/>
    <p:sldLayoutId id="2147483693" r:id="rId10"/>
    <p:sldLayoutId id="2147483694" r:id="rId11"/>
    <p:sldLayoutId id="2147483695" r:id="rId12"/>
  </p:sldLayoutIdLst>
  <p:txStyles>
    <p:titleStyle>
      <a:lvl1pPr algn="l" defTabSz="1828495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23" indent="-457123" algn="l" defTabSz="1828495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372" indent="-457123" algn="l" defTabSz="1828495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5624" indent="-457123" algn="l" defTabSz="1828495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199872" indent="-457123" algn="l" defTabSz="1828495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119" indent="-457123" algn="l" defTabSz="1828495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5pPr>
      <a:lvl6pPr marL="5028370" indent="-457123" algn="l" defTabSz="1828495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619" indent="-457123" algn="l" defTabSz="1828495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868" indent="-457123" algn="l" defTabSz="1828495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8pPr>
      <a:lvl9pPr marL="7771115" indent="-457123" algn="l" defTabSz="1828495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95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49" algn="l" defTabSz="1828495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95" algn="l" defTabSz="1828495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747" algn="l" defTabSz="1828495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996" algn="l" defTabSz="1828495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247" algn="l" defTabSz="1828495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491" algn="l" defTabSz="1828495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743" algn="l" defTabSz="1828495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991" algn="l" defTabSz="1828495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uilding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38390" y="0"/>
            <a:ext cx="27953700" cy="140970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3200813" y="2362200"/>
            <a:ext cx="30407759" cy="6096000"/>
          </a:xfrm>
          <a:prstGeom prst="rect">
            <a:avLst/>
          </a:prstGeom>
          <a:solidFill>
            <a:schemeClr val="bg1">
              <a:alpha val="88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4" tIns="45711" rIns="91424" bIns="45711"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67390" y="4153415"/>
            <a:ext cx="24735201" cy="3046970"/>
          </a:xfrm>
          <a:prstGeom prst="rect">
            <a:avLst/>
          </a:prstGeom>
          <a:noFill/>
        </p:spPr>
        <p:txBody>
          <a:bodyPr wrap="none" lIns="91424" tIns="45711" rIns="91424" bIns="45711" rtlCol="0">
            <a:spAutoFit/>
          </a:bodyPr>
          <a:lstStyle/>
          <a:p>
            <a:r>
              <a:rPr lang="en-US" sz="9600" dirty="0">
                <a:solidFill>
                  <a:schemeClr val="tx2"/>
                </a:solidFill>
                <a:latin typeface="+mj-lt"/>
              </a:rPr>
              <a:t>Evaluating Across Contexts: </a:t>
            </a:r>
          </a:p>
          <a:p>
            <a:r>
              <a:rPr lang="en-US" sz="9600" dirty="0">
                <a:solidFill>
                  <a:schemeClr val="tx2"/>
                </a:solidFill>
                <a:latin typeface="+mj-lt"/>
              </a:rPr>
              <a:t>Lessons from USIP’s Dialogue Grant Meta-Review</a:t>
            </a:r>
            <a:endParaRPr lang="en-US" sz="9600" dirty="0">
              <a:solidFill>
                <a:srgbClr val="1F497D"/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67390" y="2590801"/>
            <a:ext cx="6751413" cy="830979"/>
          </a:xfrm>
          <a:prstGeom prst="rect">
            <a:avLst/>
          </a:prstGeom>
          <a:noFill/>
        </p:spPr>
        <p:txBody>
          <a:bodyPr wrap="none" lIns="91424" tIns="45711" rIns="91424" bIns="45711" rtlCol="0">
            <a:spAutoFit/>
          </a:bodyPr>
          <a:lstStyle/>
          <a:p>
            <a:r>
              <a:rPr lang="en-US" sz="4800" dirty="0">
                <a:solidFill>
                  <a:srgbClr val="E46C0A"/>
                </a:solidFill>
                <a:latin typeface="+mj-lt"/>
              </a:rPr>
              <a:t>UNITED STATES INSTITUTE OF PEACE</a:t>
            </a:r>
          </a:p>
        </p:txBody>
      </p:sp>
      <p:pic>
        <p:nvPicPr>
          <p:cNvPr id="11" name="Picture 10" descr="USIP Seal Art_cmyk copy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46987" y="2743200"/>
            <a:ext cx="2540331" cy="255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97828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992187" y="2793473"/>
            <a:ext cx="22631400" cy="9144000"/>
          </a:xfrm>
          <a:prstGeom prst="rect">
            <a:avLst/>
          </a:prstGeom>
          <a:pattFill prst="smGrid">
            <a:fgClr>
              <a:srgbClr val="2D4055"/>
            </a:fgClr>
            <a:bgClr>
              <a:schemeClr val="tx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1" rIns="91424" bIns="45711" rtlCol="0" anchor="t"/>
          <a:lstStyle/>
          <a:p>
            <a:pPr lvl="1"/>
            <a:endParaRPr lang="en-US" sz="4800" b="1" dirty="0"/>
          </a:p>
          <a:p>
            <a:pPr lvl="1"/>
            <a:endParaRPr lang="en-US" sz="4800" b="1" dirty="0"/>
          </a:p>
        </p:txBody>
      </p:sp>
      <p:sp>
        <p:nvSpPr>
          <p:cNvPr id="42" name="Rectangle 41"/>
          <p:cNvSpPr/>
          <p:nvPr/>
        </p:nvSpPr>
        <p:spPr>
          <a:xfrm>
            <a:off x="992187" y="11929006"/>
            <a:ext cx="22631400" cy="762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1" rIns="91424" bIns="45711" rtlCol="0" anchor="ctr"/>
          <a:lstStyle/>
          <a:p>
            <a:pPr algn="ctr"/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" y="838200"/>
            <a:ext cx="24387175" cy="1123366"/>
          </a:xfrm>
          <a:prstGeom prst="rect">
            <a:avLst/>
          </a:prstGeom>
          <a:noFill/>
        </p:spPr>
        <p:txBody>
          <a:bodyPr wrap="square" lIns="91424" tIns="45711" rIns="91424" bIns="45711" rtlCol="0" anchor="t">
            <a:spAutoFit/>
          </a:bodyPr>
          <a:lstStyle/>
          <a:p>
            <a:pPr algn="ctr"/>
            <a:r>
              <a:rPr lang="en-US" sz="6700" dirty="0">
                <a:solidFill>
                  <a:schemeClr val="tx2"/>
                </a:solidFill>
                <a:latin typeface="+mj-lt"/>
              </a:rPr>
              <a:t>Lessons</a:t>
            </a:r>
            <a:endParaRPr lang="en-US" sz="6700" dirty="0">
              <a:latin typeface="+mj-lt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10673175" y="2209800"/>
            <a:ext cx="3040836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75B055A6-3A19-4A7F-AA77-E198A1FDDE1A}"/>
              </a:ext>
            </a:extLst>
          </p:cNvPr>
          <p:cNvSpPr txBox="1"/>
          <p:nvPr/>
        </p:nvSpPr>
        <p:spPr>
          <a:xfrm>
            <a:off x="12193587" y="3918734"/>
            <a:ext cx="11430000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en-US" sz="4800" b="1" dirty="0"/>
          </a:p>
          <a:p>
            <a:pPr lvl="1"/>
            <a:endParaRPr lang="en-US" sz="5400" b="1" dirty="0">
              <a:solidFill>
                <a:schemeClr val="bg1"/>
              </a:solidFill>
            </a:endParaRPr>
          </a:p>
          <a:p>
            <a:pPr lvl="1"/>
            <a:r>
              <a:rPr lang="en-US" sz="5400" b="1" dirty="0">
                <a:solidFill>
                  <a:schemeClr val="bg1"/>
                </a:solidFill>
              </a:rPr>
              <a:t>Utilization and Learning</a:t>
            </a:r>
          </a:p>
          <a:p>
            <a:pPr marL="1708066" lvl="1" indent="-685800">
              <a:buFont typeface="Arial" panose="020B0604020202020204" pitchFamily="34" charset="0"/>
              <a:buChar char="•"/>
            </a:pPr>
            <a:r>
              <a:rPr lang="en-US" sz="5400" dirty="0">
                <a:solidFill>
                  <a:schemeClr val="bg1"/>
                </a:solidFill>
              </a:rPr>
              <a:t>Aligning timing and decision-making</a:t>
            </a:r>
          </a:p>
          <a:p>
            <a:pPr marL="1708066" lvl="1" indent="-685800">
              <a:buFont typeface="Arial" panose="020B0604020202020204" pitchFamily="34" charset="0"/>
              <a:buChar char="•"/>
            </a:pPr>
            <a:r>
              <a:rPr lang="en-US" sz="5400" dirty="0">
                <a:solidFill>
                  <a:schemeClr val="bg1"/>
                </a:solidFill>
              </a:rPr>
              <a:t>Find your champions</a:t>
            </a:r>
          </a:p>
          <a:p>
            <a:pPr marL="1708066" lvl="1" indent="-685800">
              <a:buFont typeface="Arial" panose="020B0604020202020204" pitchFamily="34" charset="0"/>
              <a:buChar char="•"/>
            </a:pPr>
            <a:endParaRPr lang="en-US" sz="4800" b="1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F52EE42-0095-4A99-9D16-5F3C4D15B20A}"/>
              </a:ext>
            </a:extLst>
          </p:cNvPr>
          <p:cNvSpPr txBox="1"/>
          <p:nvPr/>
        </p:nvSpPr>
        <p:spPr>
          <a:xfrm>
            <a:off x="992187" y="2748476"/>
            <a:ext cx="11430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en-US" sz="4800" b="1" dirty="0"/>
          </a:p>
          <a:p>
            <a:pPr lvl="1"/>
            <a:endParaRPr lang="en-US" sz="5400" b="1" dirty="0"/>
          </a:p>
          <a:p>
            <a:pPr lvl="1"/>
            <a:r>
              <a:rPr lang="en-US" sz="5400" b="1" dirty="0">
                <a:solidFill>
                  <a:schemeClr val="bg1"/>
                </a:solidFill>
              </a:rPr>
              <a:t>Methodology</a:t>
            </a:r>
          </a:p>
          <a:p>
            <a:pPr marL="1593766" lvl="1" indent="-571500">
              <a:buFont typeface="Arial" panose="020B0604020202020204" pitchFamily="34" charset="0"/>
              <a:buChar char="•"/>
            </a:pPr>
            <a:r>
              <a:rPr lang="en-US" sz="5400" dirty="0">
                <a:solidFill>
                  <a:schemeClr val="bg1"/>
                </a:solidFill>
              </a:rPr>
              <a:t>The right scope and focus</a:t>
            </a:r>
          </a:p>
          <a:p>
            <a:pPr marL="1593766" lvl="1" indent="-571500">
              <a:buFont typeface="Arial" panose="020B0604020202020204" pitchFamily="34" charset="0"/>
              <a:buChar char="•"/>
            </a:pPr>
            <a:r>
              <a:rPr lang="en-US" sz="5400" dirty="0">
                <a:solidFill>
                  <a:schemeClr val="bg1"/>
                </a:solidFill>
              </a:rPr>
              <a:t>Fieldwork to fill gaps</a:t>
            </a:r>
          </a:p>
          <a:p>
            <a:pPr marL="1593766" lvl="1" indent="-571500">
              <a:buFont typeface="Arial" panose="020B0604020202020204" pitchFamily="34" charset="0"/>
              <a:buChar char="•"/>
            </a:pP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9EAF3BF-C420-4E81-957C-EEBD1402525E}"/>
              </a:ext>
            </a:extLst>
          </p:cNvPr>
          <p:cNvSpPr txBox="1"/>
          <p:nvPr/>
        </p:nvSpPr>
        <p:spPr>
          <a:xfrm>
            <a:off x="993774" y="7893093"/>
            <a:ext cx="9372600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5400" b="1" dirty="0">
                <a:solidFill>
                  <a:schemeClr val="bg1"/>
                </a:solidFill>
              </a:rPr>
              <a:t>Process</a:t>
            </a:r>
          </a:p>
          <a:p>
            <a:pPr marL="1593766" lvl="1" indent="-571500">
              <a:buFont typeface="Arial" panose="020B0604020202020204" pitchFamily="34" charset="0"/>
              <a:buChar char="•"/>
            </a:pPr>
            <a:r>
              <a:rPr lang="en-US" sz="5400" dirty="0">
                <a:solidFill>
                  <a:schemeClr val="bg1"/>
                </a:solidFill>
              </a:rPr>
              <a:t>Embrace iteration</a:t>
            </a:r>
          </a:p>
          <a:p>
            <a:pPr marL="1593766" lvl="1" indent="-571500">
              <a:buFont typeface="Arial" panose="020B0604020202020204" pitchFamily="34" charset="0"/>
              <a:buChar char="•"/>
            </a:pPr>
            <a:r>
              <a:rPr lang="en-US" sz="5400" dirty="0">
                <a:solidFill>
                  <a:schemeClr val="bg1"/>
                </a:solidFill>
              </a:rPr>
              <a:t>Know your documents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274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992187" y="1066800"/>
            <a:ext cx="22631400" cy="10896600"/>
          </a:xfrm>
          <a:prstGeom prst="rect">
            <a:avLst/>
          </a:prstGeom>
          <a:pattFill prst="smGrid">
            <a:fgClr>
              <a:srgbClr val="2D4055"/>
            </a:fgClr>
            <a:bgClr>
              <a:schemeClr val="tx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1" rIns="91424" bIns="45711" rtlCol="0" anchor="ctr"/>
          <a:lstStyle/>
          <a:p>
            <a:pPr algn="ctr"/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992187" y="11929006"/>
            <a:ext cx="22631400" cy="762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1" rIns="91424" bIns="45711" rtlCol="0" anchor="ctr"/>
          <a:lstStyle/>
          <a:p>
            <a:pPr algn="ctr"/>
            <a:endParaRPr lang="en-US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10673175" y="2209800"/>
            <a:ext cx="3040836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992187" y="4724400"/>
            <a:ext cx="22631400" cy="2590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0" dirty="0">
                <a:solidFill>
                  <a:schemeClr val="bg1"/>
                </a:solidFill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14369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992187" y="2819400"/>
            <a:ext cx="22631400" cy="9144000"/>
          </a:xfrm>
          <a:prstGeom prst="rect">
            <a:avLst/>
          </a:prstGeom>
          <a:pattFill prst="smGrid">
            <a:fgClr>
              <a:srgbClr val="2D4055"/>
            </a:fgClr>
            <a:bgClr>
              <a:schemeClr val="tx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1" rIns="91424" bIns="45711" rtlCol="0" anchor="ctr"/>
          <a:lstStyle/>
          <a:p>
            <a:pPr algn="ctr"/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992187" y="11929006"/>
            <a:ext cx="22631400" cy="762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1" rIns="91424" bIns="45711" rtlCol="0" anchor="ctr"/>
          <a:lstStyle/>
          <a:p>
            <a:pPr algn="ctr"/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1677987" y="3429000"/>
            <a:ext cx="21336000" cy="11049160"/>
          </a:xfrm>
          <a:prstGeom prst="rect">
            <a:avLst/>
          </a:prstGeom>
          <a:noFill/>
        </p:spPr>
        <p:txBody>
          <a:bodyPr wrap="square" lIns="91424" tIns="45711" rIns="91424" bIns="45711" rtlCol="0">
            <a:spAutoFit/>
          </a:bodyPr>
          <a:lstStyle/>
          <a:p>
            <a:endParaRPr lang="en-US" dirty="0">
              <a:solidFill>
                <a:schemeClr val="bg1"/>
              </a:solidFill>
            </a:endParaRPr>
          </a:p>
          <a:p>
            <a:pPr marL="742950" indent="-742950">
              <a:buAutoNum type="arabicPeriod"/>
            </a:pPr>
            <a:r>
              <a:rPr lang="en-US" sz="6000" dirty="0">
                <a:solidFill>
                  <a:schemeClr val="bg1"/>
                </a:solidFill>
              </a:rPr>
              <a:t>What are common program models regarding how “transfer” happens? </a:t>
            </a:r>
          </a:p>
          <a:p>
            <a:pPr marL="742950" indent="-742950">
              <a:buAutoNum type="arabicPeriod"/>
            </a:pPr>
            <a:endParaRPr lang="en-US" sz="6000" dirty="0">
              <a:solidFill>
                <a:schemeClr val="bg1"/>
              </a:solidFill>
            </a:endParaRPr>
          </a:p>
          <a:p>
            <a:pPr marL="742950" indent="-742950">
              <a:buAutoNum type="arabicPeriod"/>
            </a:pPr>
            <a:r>
              <a:rPr lang="en-US" sz="6000" dirty="0">
                <a:solidFill>
                  <a:schemeClr val="bg1"/>
                </a:solidFill>
              </a:rPr>
              <a:t>Which are the most effective at creating “transfer”? Which are the least effective?</a:t>
            </a:r>
          </a:p>
          <a:p>
            <a:pPr marL="742950" indent="-742950">
              <a:buAutoNum type="arabicPeriod"/>
            </a:pPr>
            <a:endParaRPr lang="en-US" sz="6000" dirty="0">
              <a:solidFill>
                <a:schemeClr val="bg1"/>
              </a:solidFill>
            </a:endParaRPr>
          </a:p>
          <a:p>
            <a:pPr marL="742950" indent="-742950">
              <a:buAutoNum type="arabicPeriod"/>
            </a:pPr>
            <a:r>
              <a:rPr lang="en-US" sz="6000" dirty="0">
                <a:solidFill>
                  <a:schemeClr val="bg1"/>
                </a:solidFill>
              </a:rPr>
              <a:t>What are the key factors that make the project more likely to succeed, or more likely to fail?</a:t>
            </a:r>
            <a:br>
              <a:rPr lang="en-US" sz="4800" dirty="0">
                <a:solidFill>
                  <a:schemeClr val="bg1"/>
                </a:solidFill>
              </a:rPr>
            </a:br>
            <a:endParaRPr lang="en-US" sz="4800" dirty="0">
              <a:solidFill>
                <a:schemeClr val="bg1"/>
              </a:solidFill>
            </a:endParaRPr>
          </a:p>
          <a:p>
            <a:pPr marL="571500" indent="-571500">
              <a:buFont typeface="Arial"/>
              <a:buChar char="•"/>
            </a:pPr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" y="838200"/>
            <a:ext cx="24387175" cy="1123366"/>
          </a:xfrm>
          <a:prstGeom prst="rect">
            <a:avLst/>
          </a:prstGeom>
          <a:noFill/>
        </p:spPr>
        <p:txBody>
          <a:bodyPr wrap="square" lIns="91424" tIns="45711" rIns="91424" bIns="45711" rtlCol="0">
            <a:spAutoFit/>
          </a:bodyPr>
          <a:lstStyle/>
          <a:p>
            <a:pPr algn="ctr"/>
            <a:r>
              <a:rPr lang="en-US" sz="6700" dirty="0">
                <a:solidFill>
                  <a:schemeClr val="tx2"/>
                </a:solidFill>
                <a:latin typeface="+mj-lt"/>
              </a:rPr>
              <a:t>Background and Evaluation Questions</a:t>
            </a:r>
            <a:endParaRPr lang="en-US" sz="6700" dirty="0">
              <a:solidFill>
                <a:srgbClr val="FF6600"/>
              </a:solidFill>
              <a:latin typeface="+mj-lt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10673175" y="2209800"/>
            <a:ext cx="3040836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0250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992187" y="2819400"/>
            <a:ext cx="22631400" cy="9144000"/>
          </a:xfrm>
          <a:prstGeom prst="rect">
            <a:avLst/>
          </a:prstGeom>
          <a:pattFill prst="smGrid">
            <a:fgClr>
              <a:srgbClr val="2D4055"/>
            </a:fgClr>
            <a:bgClr>
              <a:schemeClr val="tx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1" rIns="91424" bIns="45711" rtlCol="0" anchor="ctr"/>
          <a:lstStyle/>
          <a:p>
            <a:pPr algn="ctr"/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992187" y="11929006"/>
            <a:ext cx="22631400" cy="762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1" rIns="91424" bIns="45711" rtlCol="0" anchor="ctr"/>
          <a:lstStyle/>
          <a:p>
            <a:pPr algn="ctr"/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1778634" y="3596387"/>
            <a:ext cx="10134600" cy="7201953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txBody>
          <a:bodyPr wrap="square" lIns="91424" tIns="45711" rIns="91424" bIns="45711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Dialogue</a:t>
            </a:r>
          </a:p>
          <a:p>
            <a:pPr marL="457200" algn="just"/>
            <a:endParaRPr lang="en-US" sz="2000" dirty="0">
              <a:solidFill>
                <a:schemeClr val="bg1"/>
              </a:solidFill>
            </a:endParaRPr>
          </a:p>
          <a:p>
            <a:pPr marL="0" lvl="1"/>
            <a:r>
              <a:rPr lang="en-US" sz="4400" dirty="0">
                <a:solidFill>
                  <a:schemeClr val="bg1"/>
                </a:solidFill>
              </a:rPr>
              <a:t>A facilitated, conflict intervention process that brings together various stakeholders in a conflict, or around a problem or concern, to express, listen to, explore and better understand diverse views in order to transform individual, relational, and/or structural drivers of conflict.</a:t>
            </a:r>
            <a:endParaRPr lang="en-US" dirty="0">
              <a:solidFill>
                <a:schemeClr val="bg1"/>
              </a:solidFill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dirty="0">
              <a:solidFill>
                <a:schemeClr val="bg1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" y="838200"/>
            <a:ext cx="24387175" cy="1123366"/>
          </a:xfrm>
          <a:prstGeom prst="rect">
            <a:avLst/>
          </a:prstGeom>
          <a:noFill/>
        </p:spPr>
        <p:txBody>
          <a:bodyPr wrap="square" lIns="91424" tIns="45711" rIns="91424" bIns="45711" rtlCol="0">
            <a:spAutoFit/>
          </a:bodyPr>
          <a:lstStyle/>
          <a:p>
            <a:pPr algn="ctr"/>
            <a:r>
              <a:rPr lang="en-US" sz="6700" dirty="0">
                <a:solidFill>
                  <a:schemeClr val="tx2"/>
                </a:solidFill>
                <a:latin typeface="+mj-lt"/>
              </a:rPr>
              <a:t>Definitions!</a:t>
            </a:r>
            <a:endParaRPr lang="en-US" sz="6700" dirty="0">
              <a:solidFill>
                <a:srgbClr val="FF6600"/>
              </a:solidFill>
              <a:latin typeface="+mj-lt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10673175" y="2209800"/>
            <a:ext cx="3040836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AutoShape 2" descr="Im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2699681" y="3596387"/>
            <a:ext cx="10287000" cy="7201953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txBody>
          <a:bodyPr wrap="square" lIns="91424" tIns="45711" rIns="91424" bIns="45711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Transfer</a:t>
            </a:r>
          </a:p>
          <a:p>
            <a:pPr algn="ctr"/>
            <a:endParaRPr lang="en-US" sz="2000" dirty="0">
              <a:solidFill>
                <a:schemeClr val="bg1"/>
              </a:solidFill>
            </a:endParaRPr>
          </a:p>
          <a:p>
            <a:r>
              <a:rPr lang="en-US" sz="4400" dirty="0">
                <a:solidFill>
                  <a:schemeClr val="bg1"/>
                </a:solidFill>
              </a:rPr>
              <a:t>The strategy for expanding the effects of dialogue on direct participants to broader groups, practices or policies in society.  Transfer approaches include a focus on who (or what) was the target of change, and how (through which processes) broader change happens.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sz="1000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058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992187" y="2819400"/>
            <a:ext cx="22631400" cy="9144000"/>
          </a:xfrm>
          <a:prstGeom prst="rect">
            <a:avLst/>
          </a:prstGeom>
          <a:pattFill prst="smGrid">
            <a:fgClr>
              <a:srgbClr val="2D4055"/>
            </a:fgClr>
            <a:bgClr>
              <a:schemeClr val="tx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1" rIns="91424" bIns="45711" rtlCol="0" anchor="ctr"/>
          <a:lstStyle/>
          <a:p>
            <a:pPr algn="ctr"/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992187" y="11929006"/>
            <a:ext cx="22631400" cy="762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1" rIns="91424" bIns="45711" rtlCol="0" anchor="ctr"/>
          <a:lstStyle/>
          <a:p>
            <a:pPr algn="ctr"/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1677987" y="3429000"/>
            <a:ext cx="21336000" cy="11664714"/>
          </a:xfrm>
          <a:prstGeom prst="rect">
            <a:avLst/>
          </a:prstGeom>
          <a:noFill/>
        </p:spPr>
        <p:txBody>
          <a:bodyPr wrap="square" lIns="91424" tIns="45711" rIns="91424" bIns="45711" rtlCol="0">
            <a:spAutoFit/>
          </a:bodyPr>
          <a:lstStyle/>
          <a:p>
            <a:pPr fontAlgn="base"/>
            <a:r>
              <a:rPr lang="en-US" sz="6000" b="1" dirty="0">
                <a:solidFill>
                  <a:schemeClr val="bg1"/>
                </a:solidFill>
              </a:rPr>
              <a:t>Assessed five factors on a five-point scale</a:t>
            </a:r>
          </a:p>
          <a:p>
            <a:pPr fontAlgn="base"/>
            <a:endParaRPr lang="en-US" sz="6000" b="1" dirty="0">
              <a:solidFill>
                <a:schemeClr val="bg1"/>
              </a:solidFill>
            </a:endParaRPr>
          </a:p>
          <a:p>
            <a:pPr marL="1765216" lvl="1" indent="-742950" fontAlgn="base">
              <a:buFont typeface="+mj-lt"/>
              <a:buAutoNum type="arabicPeriod"/>
            </a:pPr>
            <a:r>
              <a:rPr lang="en-US" sz="6000" dirty="0">
                <a:solidFill>
                  <a:schemeClr val="bg1"/>
                </a:solidFill>
              </a:rPr>
              <a:t>Effectiveness</a:t>
            </a:r>
          </a:p>
          <a:p>
            <a:pPr marL="1765216" lvl="1" indent="-742950" fontAlgn="base">
              <a:buFont typeface="+mj-lt"/>
              <a:buAutoNum type="arabicPeriod"/>
            </a:pPr>
            <a:r>
              <a:rPr lang="en-US" sz="6000" dirty="0">
                <a:solidFill>
                  <a:schemeClr val="bg1"/>
                </a:solidFill>
              </a:rPr>
              <a:t>Efficiency</a:t>
            </a:r>
          </a:p>
          <a:p>
            <a:pPr marL="1765216" lvl="1" indent="-742950" fontAlgn="base">
              <a:buFont typeface="+mj-lt"/>
              <a:buAutoNum type="arabicPeriod"/>
            </a:pPr>
            <a:r>
              <a:rPr lang="en-US" sz="6000" dirty="0">
                <a:solidFill>
                  <a:schemeClr val="bg1"/>
                </a:solidFill>
              </a:rPr>
              <a:t>Relevance </a:t>
            </a:r>
          </a:p>
          <a:p>
            <a:pPr marL="1765216" lvl="1" indent="-742950" fontAlgn="base">
              <a:buFont typeface="+mj-lt"/>
              <a:buAutoNum type="arabicPeriod"/>
            </a:pPr>
            <a:r>
              <a:rPr lang="en-US" sz="6000" dirty="0">
                <a:solidFill>
                  <a:schemeClr val="bg1"/>
                </a:solidFill>
              </a:rPr>
              <a:t>Sustainability</a:t>
            </a:r>
          </a:p>
          <a:p>
            <a:pPr marL="1765216" lvl="1" indent="-742950" fontAlgn="base">
              <a:buFont typeface="+mj-lt"/>
              <a:buAutoNum type="arabicPeriod"/>
            </a:pPr>
            <a:r>
              <a:rPr lang="en-US" sz="6000" dirty="0">
                <a:solidFill>
                  <a:schemeClr val="bg1"/>
                </a:solidFill>
              </a:rPr>
              <a:t>Significance</a:t>
            </a:r>
          </a:p>
          <a:p>
            <a:pPr lvl="1" fontAlgn="base"/>
            <a:endParaRPr lang="en-US" sz="4400" b="1" dirty="0">
              <a:solidFill>
                <a:schemeClr val="bg1"/>
              </a:solidFill>
            </a:endParaRPr>
          </a:p>
          <a:p>
            <a:pPr lvl="1" fontAlgn="base"/>
            <a:br>
              <a:rPr lang="en-US" sz="7200" dirty="0">
                <a:solidFill>
                  <a:schemeClr val="bg1"/>
                </a:solidFill>
              </a:rPr>
            </a:br>
            <a:endParaRPr lang="en-US" sz="7200" dirty="0">
              <a:solidFill>
                <a:schemeClr val="bg1"/>
              </a:solidFill>
            </a:endParaRPr>
          </a:p>
          <a:p>
            <a:pPr marL="571500" indent="-571500">
              <a:buFont typeface="Arial"/>
              <a:buChar char="•"/>
            </a:pPr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" y="838200"/>
            <a:ext cx="24387175" cy="1123366"/>
          </a:xfrm>
          <a:prstGeom prst="rect">
            <a:avLst/>
          </a:prstGeom>
          <a:noFill/>
        </p:spPr>
        <p:txBody>
          <a:bodyPr wrap="square" lIns="91424" tIns="45711" rIns="91424" bIns="45711" rtlCol="0">
            <a:spAutoFit/>
          </a:bodyPr>
          <a:lstStyle/>
          <a:p>
            <a:pPr algn="ctr"/>
            <a:r>
              <a:rPr lang="en-US" sz="6700" dirty="0">
                <a:solidFill>
                  <a:schemeClr val="tx2"/>
                </a:solidFill>
                <a:latin typeface="+mj-lt"/>
              </a:rPr>
              <a:t>What Success Means</a:t>
            </a:r>
            <a:endParaRPr lang="en-US" sz="6700" dirty="0">
              <a:solidFill>
                <a:srgbClr val="FF6600"/>
              </a:solidFill>
              <a:latin typeface="+mj-lt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10673175" y="2209800"/>
            <a:ext cx="3040836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8034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992187" y="2819400"/>
            <a:ext cx="22631400" cy="9144000"/>
          </a:xfrm>
          <a:prstGeom prst="rect">
            <a:avLst/>
          </a:prstGeom>
          <a:pattFill prst="smGrid">
            <a:fgClr>
              <a:srgbClr val="2D4055"/>
            </a:fgClr>
            <a:bgClr>
              <a:schemeClr val="tx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1" rIns="91424" bIns="45711" rtlCol="0" anchor="ctr"/>
          <a:lstStyle/>
          <a:p>
            <a:pPr algn="ctr"/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992187" y="11929006"/>
            <a:ext cx="22631400" cy="762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1" rIns="91424" bIns="45711" rtlCol="0" anchor="ctr"/>
          <a:lstStyle/>
          <a:p>
            <a:pPr algn="ctr"/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1677987" y="2743200"/>
            <a:ext cx="21336000" cy="12511099"/>
          </a:xfrm>
          <a:prstGeom prst="rect">
            <a:avLst/>
          </a:prstGeom>
          <a:noFill/>
        </p:spPr>
        <p:txBody>
          <a:bodyPr wrap="square" lIns="91424" tIns="45711" rIns="91424" bIns="45711" rtlCol="0">
            <a:spAutoFit/>
          </a:bodyPr>
          <a:lstStyle/>
          <a:p>
            <a:pPr marL="857250" indent="-857250" fontAlgn="base">
              <a:buFont typeface="Arial" panose="020B0604020202020204" pitchFamily="34" charset="0"/>
              <a:buChar char="•"/>
            </a:pPr>
            <a:r>
              <a:rPr lang="en-US" sz="6000" dirty="0">
                <a:solidFill>
                  <a:schemeClr val="bg1"/>
                </a:solidFill>
              </a:rPr>
              <a:t>Used dialogue processes as at least one component of their intervention strategy</a:t>
            </a:r>
          </a:p>
          <a:p>
            <a:pPr marL="857250" indent="-857250" fontAlgn="base">
              <a:buFont typeface="Arial" panose="020B0604020202020204" pitchFamily="34" charset="0"/>
              <a:buChar char="•"/>
            </a:pPr>
            <a:endParaRPr lang="en-US" sz="6000" dirty="0">
              <a:solidFill>
                <a:schemeClr val="bg1"/>
              </a:solidFill>
            </a:endParaRPr>
          </a:p>
          <a:p>
            <a:pPr marL="857250" indent="-857250" fontAlgn="base">
              <a:buFont typeface="Arial" panose="020B0604020202020204" pitchFamily="34" charset="0"/>
              <a:buChar char="•"/>
            </a:pPr>
            <a:r>
              <a:rPr lang="en-US" sz="6000" dirty="0">
                <a:solidFill>
                  <a:schemeClr val="bg1"/>
                </a:solidFill>
              </a:rPr>
              <a:t>Implemented during or after 1990  </a:t>
            </a:r>
          </a:p>
          <a:p>
            <a:pPr marL="857250" indent="-857250" fontAlgn="base">
              <a:buFont typeface="Arial" panose="020B0604020202020204" pitchFamily="34" charset="0"/>
              <a:buChar char="•"/>
            </a:pPr>
            <a:endParaRPr lang="en-US" sz="6000" dirty="0">
              <a:solidFill>
                <a:schemeClr val="bg1"/>
              </a:solidFill>
            </a:endParaRPr>
          </a:p>
          <a:p>
            <a:pPr marL="857250" indent="-857250" fontAlgn="base">
              <a:buFont typeface="Arial" panose="020B0604020202020204" pitchFamily="34" charset="0"/>
              <a:buChar char="•"/>
            </a:pPr>
            <a:r>
              <a:rPr lang="en-US" sz="6000" dirty="0">
                <a:solidFill>
                  <a:schemeClr val="bg1"/>
                </a:solidFill>
              </a:rPr>
              <a:t>Greater than $35,000 OR part of a larger dialogue effort supplemented by other funders </a:t>
            </a:r>
          </a:p>
          <a:p>
            <a:pPr marL="857250" indent="-857250" fontAlgn="base">
              <a:buFont typeface="Arial" panose="020B0604020202020204" pitchFamily="34" charset="0"/>
              <a:buChar char="•"/>
            </a:pPr>
            <a:endParaRPr lang="en-US" sz="6000" dirty="0">
              <a:solidFill>
                <a:schemeClr val="bg1"/>
              </a:solidFill>
            </a:endParaRPr>
          </a:p>
          <a:p>
            <a:pPr marL="857250" indent="-857250" fontAlgn="base">
              <a:buFont typeface="Arial" panose="020B0604020202020204" pitchFamily="34" charset="0"/>
              <a:buChar char="•"/>
            </a:pPr>
            <a:r>
              <a:rPr lang="en-US" sz="6000" dirty="0">
                <a:solidFill>
                  <a:schemeClr val="bg1"/>
                </a:solidFill>
              </a:rPr>
              <a:t>Materials such as proposal, reports, and evaluations were available for review</a:t>
            </a:r>
            <a:br>
              <a:rPr lang="en-US" sz="4800" dirty="0">
                <a:solidFill>
                  <a:schemeClr val="bg1"/>
                </a:solidFill>
              </a:rPr>
            </a:br>
            <a:endParaRPr lang="en-US" sz="4800" dirty="0">
              <a:solidFill>
                <a:schemeClr val="bg1"/>
              </a:solidFill>
            </a:endParaRPr>
          </a:p>
          <a:p>
            <a:pPr marL="571500" indent="-571500">
              <a:spcAft>
                <a:spcPts val="600"/>
              </a:spcAft>
              <a:buFont typeface="Arial"/>
              <a:buChar char="•"/>
            </a:pPr>
            <a:endParaRPr lang="en-US" sz="3200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</a:pPr>
            <a:endParaRPr lang="en-US" sz="3200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" y="838200"/>
            <a:ext cx="24387175" cy="1123366"/>
          </a:xfrm>
          <a:prstGeom prst="rect">
            <a:avLst/>
          </a:prstGeom>
          <a:noFill/>
        </p:spPr>
        <p:txBody>
          <a:bodyPr wrap="square" lIns="91424" tIns="45711" rIns="91424" bIns="45711" rtlCol="0" anchor="t">
            <a:spAutoFit/>
          </a:bodyPr>
          <a:lstStyle/>
          <a:p>
            <a:pPr algn="ctr"/>
            <a:r>
              <a:rPr lang="en-US" sz="6700" dirty="0">
                <a:solidFill>
                  <a:schemeClr val="tx2"/>
                </a:solidFill>
                <a:latin typeface="+mj-lt"/>
              </a:rPr>
              <a:t>Case Selection and Scope</a:t>
            </a:r>
            <a:endParaRPr lang="en-US" sz="6700" dirty="0">
              <a:latin typeface="+mj-lt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10673175" y="2209800"/>
            <a:ext cx="3040836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0786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992187" y="2819400"/>
            <a:ext cx="22631400" cy="9144000"/>
          </a:xfrm>
          <a:prstGeom prst="rect">
            <a:avLst/>
          </a:prstGeom>
          <a:pattFill prst="smGrid">
            <a:fgClr>
              <a:srgbClr val="2D4055"/>
            </a:fgClr>
            <a:bgClr>
              <a:schemeClr val="tx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1" rIns="91424" bIns="45711" rtlCol="0" anchor="ctr"/>
          <a:lstStyle/>
          <a:p>
            <a:pPr algn="ctr"/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992187" y="11929006"/>
            <a:ext cx="22631400" cy="762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1" rIns="91424" bIns="45711" rtlCol="0" anchor="ctr"/>
          <a:lstStyle/>
          <a:p>
            <a:pPr algn="ctr"/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1677986" y="3251499"/>
            <a:ext cx="21945601" cy="6412507"/>
          </a:xfrm>
          <a:prstGeom prst="rect">
            <a:avLst/>
          </a:prstGeom>
          <a:noFill/>
        </p:spPr>
        <p:txBody>
          <a:bodyPr wrap="square" lIns="91424" tIns="45711" rIns="91424" bIns="45711" rtlCol="0">
            <a:spAutoFit/>
          </a:bodyPr>
          <a:lstStyle/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000" dirty="0">
                <a:solidFill>
                  <a:schemeClr val="bg1"/>
                </a:solidFill>
              </a:rPr>
              <a:t>Project records (n=105 projects)</a:t>
            </a:r>
          </a:p>
          <a:p>
            <a:pPr marL="857250" indent="-8572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6000" dirty="0">
                <a:solidFill>
                  <a:schemeClr val="bg1"/>
                </a:solidFill>
              </a:rPr>
              <a:t>Fieldwork in Colombia, Pakistan, and Palestine and Israel</a:t>
            </a:r>
          </a:p>
          <a:p>
            <a:pPr marL="857250" indent="-8572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6000" dirty="0">
                <a:solidFill>
                  <a:schemeClr val="bg1"/>
                </a:solidFill>
              </a:rPr>
              <a:t>Outcome Harvesting and Most Significant Change</a:t>
            </a:r>
          </a:p>
          <a:p>
            <a:pPr marL="857250" indent="-8572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6000" dirty="0">
                <a:solidFill>
                  <a:schemeClr val="bg1"/>
                </a:solidFill>
              </a:rPr>
              <a:t>Coding and more coding</a:t>
            </a:r>
          </a:p>
          <a:p>
            <a:pPr marL="857250" indent="-8572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6000" dirty="0">
                <a:solidFill>
                  <a:schemeClr val="bg1"/>
                </a:solidFill>
              </a:rPr>
              <a:t>Qualitative and quantitative analysis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" y="838200"/>
            <a:ext cx="24387175" cy="1123366"/>
          </a:xfrm>
          <a:prstGeom prst="rect">
            <a:avLst/>
          </a:prstGeom>
          <a:noFill/>
        </p:spPr>
        <p:txBody>
          <a:bodyPr wrap="square" lIns="91424" tIns="45711" rIns="91424" bIns="45711" rtlCol="0">
            <a:spAutoFit/>
          </a:bodyPr>
          <a:lstStyle/>
          <a:p>
            <a:pPr algn="ctr"/>
            <a:r>
              <a:rPr lang="en-US" sz="6700" dirty="0">
                <a:solidFill>
                  <a:schemeClr val="tx2"/>
                </a:solidFill>
                <a:latin typeface="+mj-lt"/>
              </a:rPr>
              <a:t>Data Collection and Analysis</a:t>
            </a:r>
            <a:endParaRPr lang="en-US" sz="6700" dirty="0">
              <a:solidFill>
                <a:srgbClr val="FF6600"/>
              </a:solidFill>
              <a:latin typeface="+mj-lt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10673175" y="2209800"/>
            <a:ext cx="3040836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2740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992187" y="2819400"/>
            <a:ext cx="22631400" cy="9144000"/>
          </a:xfrm>
          <a:prstGeom prst="rect">
            <a:avLst/>
          </a:prstGeom>
          <a:pattFill prst="smGrid">
            <a:fgClr>
              <a:srgbClr val="2D4055"/>
            </a:fgClr>
            <a:bgClr>
              <a:schemeClr val="tx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1" rIns="91424" bIns="45711" rtlCol="0" anchor="ctr"/>
          <a:lstStyle/>
          <a:p>
            <a:pPr algn="ctr"/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992187" y="11929006"/>
            <a:ext cx="22631400" cy="762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1" rIns="91424" bIns="45711" rtlCol="0" anchor="ctr"/>
          <a:lstStyle/>
          <a:p>
            <a:pPr algn="ctr"/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1677987" y="3429000"/>
            <a:ext cx="21336000" cy="10710606"/>
          </a:xfrm>
          <a:prstGeom prst="rect">
            <a:avLst/>
          </a:prstGeom>
          <a:noFill/>
        </p:spPr>
        <p:txBody>
          <a:bodyPr wrap="square" lIns="91424" tIns="45711" rIns="91424" bIns="45711" rtlCol="0">
            <a:spAutoFit/>
          </a:bodyPr>
          <a:lstStyle/>
          <a:p>
            <a:pPr marL="857250" indent="-8572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6000" dirty="0">
                <a:solidFill>
                  <a:schemeClr val="bg1"/>
                </a:solidFill>
              </a:rPr>
              <a:t>Theories of Change</a:t>
            </a:r>
          </a:p>
          <a:p>
            <a:pPr marL="857250" indent="-8572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6000" dirty="0">
                <a:solidFill>
                  <a:schemeClr val="bg1"/>
                </a:solidFill>
              </a:rPr>
              <a:t>Direction of Change – bottom-up, middle-out, top-down</a:t>
            </a:r>
          </a:p>
          <a:p>
            <a:pPr marL="857250" indent="-8572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6000" dirty="0">
                <a:solidFill>
                  <a:schemeClr val="bg1"/>
                </a:solidFill>
              </a:rPr>
              <a:t>Focus of Change – micro, </a:t>
            </a:r>
            <a:r>
              <a:rPr lang="en-US" sz="6000" dirty="0" err="1">
                <a:solidFill>
                  <a:schemeClr val="bg1"/>
                </a:solidFill>
              </a:rPr>
              <a:t>meso</a:t>
            </a:r>
            <a:r>
              <a:rPr lang="en-US" sz="6000" dirty="0">
                <a:solidFill>
                  <a:schemeClr val="bg1"/>
                </a:solidFill>
              </a:rPr>
              <a:t>, macro</a:t>
            </a:r>
          </a:p>
          <a:p>
            <a:pPr marL="857250" indent="-8572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6000" dirty="0">
                <a:solidFill>
                  <a:schemeClr val="bg1"/>
                </a:solidFill>
              </a:rPr>
              <a:t>Who, What, Why, How</a:t>
            </a:r>
            <a:br>
              <a:rPr lang="en-US" sz="6000" dirty="0">
                <a:solidFill>
                  <a:schemeClr val="bg1"/>
                </a:solidFill>
              </a:rPr>
            </a:br>
            <a:endParaRPr lang="en-US" sz="6000" dirty="0">
              <a:solidFill>
                <a:schemeClr val="bg1"/>
              </a:solidFill>
            </a:endParaRPr>
          </a:p>
          <a:p>
            <a:pPr marL="571500" indent="-571500">
              <a:buFont typeface="Arial"/>
              <a:buChar char="•"/>
            </a:pPr>
            <a:endParaRPr lang="en-US" sz="6000" dirty="0">
              <a:solidFill>
                <a:schemeClr val="bg1"/>
              </a:solidFill>
            </a:endParaRPr>
          </a:p>
          <a:p>
            <a:endParaRPr lang="en-US" sz="6000" dirty="0">
              <a:solidFill>
                <a:schemeClr val="bg1"/>
              </a:solidFill>
            </a:endParaRPr>
          </a:p>
          <a:p>
            <a:endParaRPr lang="en-US" sz="6000" dirty="0">
              <a:solidFill>
                <a:schemeClr val="bg1"/>
              </a:solidFill>
            </a:endParaRPr>
          </a:p>
          <a:p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" y="838200"/>
            <a:ext cx="24387175" cy="1123366"/>
          </a:xfrm>
          <a:prstGeom prst="rect">
            <a:avLst/>
          </a:prstGeom>
          <a:noFill/>
        </p:spPr>
        <p:txBody>
          <a:bodyPr wrap="square" lIns="91424" tIns="45711" rIns="91424" bIns="45711" rtlCol="0" anchor="t">
            <a:spAutoFit/>
          </a:bodyPr>
          <a:lstStyle/>
          <a:p>
            <a:pPr algn="ctr"/>
            <a:r>
              <a:rPr lang="en-US" sz="6700" dirty="0">
                <a:solidFill>
                  <a:schemeClr val="tx2"/>
                </a:solidFill>
                <a:latin typeface="+mj-lt"/>
              </a:rPr>
              <a:t>Theory as Tool for Data Collection and Analysis</a:t>
            </a:r>
            <a:endParaRPr lang="en-US" sz="6700" dirty="0">
              <a:latin typeface="+mj-lt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10673175" y="2209800"/>
            <a:ext cx="3040836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37748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992187" y="2819400"/>
            <a:ext cx="22631400" cy="9144000"/>
          </a:xfrm>
          <a:prstGeom prst="rect">
            <a:avLst/>
          </a:prstGeom>
          <a:pattFill prst="smGrid">
            <a:fgClr>
              <a:srgbClr val="2D4055"/>
            </a:fgClr>
            <a:bgClr>
              <a:schemeClr val="tx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1" rIns="91424" bIns="45711" rtlCol="0" anchor="ctr"/>
          <a:lstStyle/>
          <a:p>
            <a:pPr algn="ctr"/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992187" y="11929006"/>
            <a:ext cx="22631400" cy="762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1" rIns="91424" bIns="45711" rtlCol="0" anchor="ctr"/>
          <a:lstStyle/>
          <a:p>
            <a:pPr algn="ctr"/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1677987" y="3429000"/>
            <a:ext cx="21336000" cy="7848284"/>
          </a:xfrm>
          <a:prstGeom prst="rect">
            <a:avLst/>
          </a:prstGeom>
          <a:noFill/>
        </p:spPr>
        <p:txBody>
          <a:bodyPr wrap="square" lIns="91424" tIns="45711" rIns="91424" bIns="45711" rtlCol="0" anchor="t">
            <a:spAutoFit/>
          </a:bodyPr>
          <a:lstStyle/>
          <a:p>
            <a:endParaRPr lang="en-US" dirty="0"/>
          </a:p>
          <a:p>
            <a:pPr marL="571500" indent="-571500">
              <a:buFont typeface="Arial"/>
              <a:buChar char="•"/>
            </a:pPr>
            <a:r>
              <a:rPr lang="en-US" sz="6400" dirty="0">
                <a:solidFill>
                  <a:schemeClr val="bg1"/>
                </a:solidFill>
              </a:rPr>
              <a:t> Duration of dialogue</a:t>
            </a:r>
            <a:endParaRPr lang="en-US" sz="6400" dirty="0"/>
          </a:p>
          <a:p>
            <a:pPr marL="571500" indent="-571500">
              <a:buFont typeface="Arial"/>
              <a:buChar char="•"/>
            </a:pPr>
            <a:endParaRPr lang="en-US" sz="6400" dirty="0"/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400" dirty="0">
                <a:solidFill>
                  <a:schemeClr val="bg1"/>
                </a:solidFill>
              </a:rPr>
              <a:t>Dialogue plus</a:t>
            </a:r>
            <a:endParaRPr lang="en-US" sz="6400" dirty="0"/>
          </a:p>
          <a:p>
            <a:pPr marL="857250" indent="-857250">
              <a:buFont typeface="Arial" panose="020B0604020202020204" pitchFamily="34" charset="0"/>
              <a:buChar char="•"/>
            </a:pPr>
            <a:endParaRPr lang="en-US" sz="6400" dirty="0"/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400" dirty="0">
                <a:solidFill>
                  <a:schemeClr val="bg1"/>
                </a:solidFill>
              </a:rPr>
              <a:t>Reflective practice and adaptive management</a:t>
            </a:r>
            <a:endParaRPr lang="en-US" sz="6400" dirty="0"/>
          </a:p>
          <a:p>
            <a:pPr marL="571500" indent="-571500">
              <a:buFont typeface="Arial"/>
              <a:buChar char="•"/>
            </a:pPr>
            <a:endParaRPr lang="en-US" sz="3200" dirty="0"/>
          </a:p>
          <a:p>
            <a:endParaRPr lang="en-US" sz="32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" y="838200"/>
            <a:ext cx="24387175" cy="1123366"/>
          </a:xfrm>
          <a:prstGeom prst="rect">
            <a:avLst/>
          </a:prstGeom>
          <a:noFill/>
        </p:spPr>
        <p:txBody>
          <a:bodyPr wrap="square" lIns="91424" tIns="45711" rIns="91424" bIns="45711" rtlCol="0" anchor="t">
            <a:spAutoFit/>
          </a:bodyPr>
          <a:lstStyle/>
          <a:p>
            <a:pPr algn="ctr"/>
            <a:r>
              <a:rPr lang="en-US" sz="6700" dirty="0">
                <a:solidFill>
                  <a:schemeClr val="tx2"/>
                </a:solidFill>
                <a:latin typeface="+mj-lt"/>
              </a:rPr>
              <a:t>Select Findings</a:t>
            </a:r>
            <a:endParaRPr lang="en-US" sz="6700" dirty="0">
              <a:latin typeface="+mj-lt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10673175" y="2209800"/>
            <a:ext cx="3040836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32830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992187" y="2819400"/>
            <a:ext cx="22631400" cy="9144000"/>
          </a:xfrm>
          <a:prstGeom prst="rect">
            <a:avLst/>
          </a:prstGeom>
          <a:pattFill prst="smGrid">
            <a:fgClr>
              <a:srgbClr val="2D4055"/>
            </a:fgClr>
            <a:bgClr>
              <a:schemeClr val="tx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1" rIns="91424" bIns="45711" rtlCol="0" anchor="ctr"/>
          <a:lstStyle/>
          <a:p>
            <a:pPr algn="ctr"/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992187" y="11929006"/>
            <a:ext cx="22631400" cy="762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1" rIns="91424" bIns="45711" rtlCol="0" anchor="ctr"/>
          <a:lstStyle/>
          <a:p>
            <a:pPr algn="ctr"/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1830387" y="2628685"/>
            <a:ext cx="21336000" cy="8995521"/>
          </a:xfrm>
          <a:prstGeom prst="rect">
            <a:avLst/>
          </a:prstGeom>
          <a:noFill/>
        </p:spPr>
        <p:txBody>
          <a:bodyPr wrap="square" lIns="91424" tIns="45711" rIns="91424" bIns="45711" rtlCol="0" anchor="t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endParaRPr lang="en-US" dirty="0"/>
          </a:p>
          <a:p>
            <a:pPr marL="857250" indent="-8572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5400" dirty="0">
                <a:solidFill>
                  <a:srgbClr val="FFFFFF"/>
                </a:solidFill>
              </a:rPr>
              <a:t>Case Selection</a:t>
            </a:r>
            <a:endParaRPr lang="en-US" sz="5400" dirty="0"/>
          </a:p>
          <a:p>
            <a:pPr marL="857250" indent="-8572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5400" dirty="0">
                <a:solidFill>
                  <a:srgbClr val="FFFFFF"/>
                </a:solidFill>
              </a:rPr>
              <a:t>Weak Reports; Self-Reporting</a:t>
            </a:r>
          </a:p>
          <a:p>
            <a:pPr marL="857250" indent="-8572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5400" dirty="0">
                <a:solidFill>
                  <a:srgbClr val="FFFFFF"/>
                </a:solidFill>
              </a:rPr>
              <a:t>Long-term Change</a:t>
            </a:r>
            <a:endParaRPr lang="en-US" sz="5400" dirty="0"/>
          </a:p>
          <a:p>
            <a:pPr marL="857250" indent="-8572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5400" dirty="0">
                <a:solidFill>
                  <a:srgbClr val="FFFFFF"/>
                </a:solidFill>
              </a:rPr>
              <a:t>Intangible Impact</a:t>
            </a:r>
            <a:endParaRPr lang="en-US" sz="5400" dirty="0"/>
          </a:p>
          <a:p>
            <a:pPr marL="857250" indent="-8572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5400" dirty="0">
                <a:solidFill>
                  <a:srgbClr val="FFFFFF"/>
                </a:solidFill>
              </a:rPr>
              <a:t>Causal Attribution</a:t>
            </a:r>
          </a:p>
          <a:p>
            <a:pPr marL="857250" indent="-8572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5400" dirty="0">
                <a:solidFill>
                  <a:srgbClr val="FFFFFF"/>
                </a:solidFill>
              </a:rPr>
              <a:t>Breadth versus Depth</a:t>
            </a:r>
            <a:br>
              <a:rPr lang="en-US" sz="7200" dirty="0"/>
            </a:b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" y="838200"/>
            <a:ext cx="24387175" cy="1123366"/>
          </a:xfrm>
          <a:prstGeom prst="rect">
            <a:avLst/>
          </a:prstGeom>
          <a:noFill/>
        </p:spPr>
        <p:txBody>
          <a:bodyPr wrap="square" lIns="91424" tIns="45711" rIns="91424" bIns="45711" rtlCol="0" anchor="t">
            <a:spAutoFit/>
          </a:bodyPr>
          <a:lstStyle/>
          <a:p>
            <a:pPr algn="ctr"/>
            <a:r>
              <a:rPr lang="en-US" sz="6700" dirty="0">
                <a:solidFill>
                  <a:schemeClr val="tx2"/>
                </a:solidFill>
                <a:latin typeface="+mj-lt"/>
              </a:rPr>
              <a:t>Limitations</a:t>
            </a:r>
            <a:endParaRPr lang="en-US" sz="6700" dirty="0">
              <a:latin typeface="+mj-lt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10673175" y="2209800"/>
            <a:ext cx="3040836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23583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isual">
      <a:majorFont>
        <a:latin typeface="Bebas Neue"/>
        <a:ea typeface=""/>
        <a:cs typeface=""/>
      </a:majorFont>
      <a:minorFont>
        <a:latin typeface="Open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23F151F28EB054897E206AD4C8AC9FE" ma:contentTypeVersion="10" ma:contentTypeDescription="Create a new document." ma:contentTypeScope="" ma:versionID="53b6b3575703196a69ff33448a40cd1c">
  <xsd:schema xmlns:xsd="http://www.w3.org/2001/XMLSchema" xmlns:xs="http://www.w3.org/2001/XMLSchema" xmlns:p="http://schemas.microsoft.com/office/2006/metadata/properties" xmlns:ns2="e6651ca6-61be-462b-9cdc-db30f04a634f" xmlns:ns3="e4d90552-c5bb-4f21-b8b2-35cc2fffaaef" targetNamespace="http://schemas.microsoft.com/office/2006/metadata/properties" ma:root="true" ma:fieldsID="c4c6c23d7e8693424793546070781c3f" ns2:_="" ns3:_="">
    <xsd:import namespace="e6651ca6-61be-462b-9cdc-db30f04a634f"/>
    <xsd:import namespace="e4d90552-c5bb-4f21-b8b2-35cc2fffaae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651ca6-61be-462b-9cdc-db30f04a634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d90552-c5bb-4f21-b8b2-35cc2fffaaef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EC49008-0B75-46F6-9AA8-D49B35547F2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8D9BF8D-F3E5-4A89-B257-6717E73B506F}">
  <ds:schemaRefs>
    <ds:schemaRef ds:uri="e6651ca6-61be-462b-9cdc-db30f04a634f"/>
    <ds:schemaRef ds:uri="http://purl.org/dc/terms/"/>
    <ds:schemaRef ds:uri="e4d90552-c5bb-4f21-b8b2-35cc2fffaaef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BC2E548-BED0-4E96-87DA-176E491AEFB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6651ca6-61be-462b-9cdc-db30f04a634f"/>
    <ds:schemaRef ds:uri="e4d90552-c5bb-4f21-b8b2-35cc2fffaae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13448</TotalTime>
  <Words>345</Words>
  <Application>Microsoft Office PowerPoint</Application>
  <PresentationFormat>Custom</PresentationFormat>
  <Paragraphs>100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Bebas Neue</vt:lpstr>
      <vt:lpstr>Calibri</vt:lpstr>
      <vt:lpstr>Open Sans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Dsgn</dc:creator>
  <cp:lastModifiedBy>Jessica Baumgardner-Zuzik</cp:lastModifiedBy>
  <cp:revision>484</cp:revision>
  <cp:lastPrinted>2015-10-23T14:36:38Z</cp:lastPrinted>
  <dcterms:created xsi:type="dcterms:W3CDTF">2014-10-27T03:31:40Z</dcterms:created>
  <dcterms:modified xsi:type="dcterms:W3CDTF">2018-10-13T13:15:45Z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0x010100323F151F28EB054897E206AD4C8AC9FE</vt:lpwstr>
  </property>
  <property fmtid="{D5CDD505-2E9C-101B-9397-08002B2CF9AE}" pid="3" name="Order">
    <vt:r8>100</vt:r8>
  </property>
</Properties>
</file>